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4057" r:id="rId2"/>
  </p:sldMasterIdLst>
  <p:notesMasterIdLst>
    <p:notesMasterId r:id="rId35"/>
  </p:notesMasterIdLst>
  <p:handoutMasterIdLst>
    <p:handoutMasterId r:id="rId36"/>
  </p:handoutMasterIdLst>
  <p:sldIdLst>
    <p:sldId id="812" r:id="rId3"/>
    <p:sldId id="786" r:id="rId4"/>
    <p:sldId id="791" r:id="rId5"/>
    <p:sldId id="922" r:id="rId6"/>
    <p:sldId id="932" r:id="rId7"/>
    <p:sldId id="1011" r:id="rId8"/>
    <p:sldId id="1012" r:id="rId9"/>
    <p:sldId id="1013" r:id="rId10"/>
    <p:sldId id="1014" r:id="rId11"/>
    <p:sldId id="1015" r:id="rId12"/>
    <p:sldId id="933" r:id="rId13"/>
    <p:sldId id="938" r:id="rId14"/>
    <p:sldId id="925" r:id="rId15"/>
    <p:sldId id="934" r:id="rId16"/>
    <p:sldId id="931" r:id="rId17"/>
    <p:sldId id="935" r:id="rId18"/>
    <p:sldId id="936" r:id="rId19"/>
    <p:sldId id="937" r:id="rId20"/>
    <p:sldId id="945" r:id="rId21"/>
    <p:sldId id="948" r:id="rId22"/>
    <p:sldId id="949" r:id="rId23"/>
    <p:sldId id="950" r:id="rId24"/>
    <p:sldId id="951" r:id="rId25"/>
    <p:sldId id="952" r:id="rId26"/>
    <p:sldId id="953" r:id="rId27"/>
    <p:sldId id="954" r:id="rId28"/>
    <p:sldId id="958" r:id="rId29"/>
    <p:sldId id="966" r:id="rId30"/>
    <p:sldId id="967" r:id="rId31"/>
    <p:sldId id="968" r:id="rId32"/>
    <p:sldId id="969" r:id="rId33"/>
    <p:sldId id="1010" r:id="rId34"/>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Gibbons" initials="JG" lastIdx="12" clrIdx="0"/>
  <p:cmAuthor id="1" name="Rodrigo Floriano" initials="RF"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7E86"/>
    <a:srgbClr val="C0C0C4"/>
    <a:srgbClr val="678DC5"/>
    <a:srgbClr val="3E67A4"/>
    <a:srgbClr val="3E8DC5"/>
    <a:srgbClr val="5F5F65"/>
    <a:srgbClr val="FFFFFF"/>
    <a:srgbClr val="8E8E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44" autoAdjust="0"/>
    <p:restoredTop sz="69222" autoAdjust="0"/>
  </p:normalViewPr>
  <p:slideViewPr>
    <p:cSldViewPr snapToGrid="0">
      <p:cViewPr varScale="1">
        <p:scale>
          <a:sx n="76" d="100"/>
          <a:sy n="76" d="100"/>
        </p:scale>
        <p:origin x="1320" y="66"/>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Lst>
  </p:outlineViewPr>
  <p:notesTextViewPr>
    <p:cViewPr>
      <p:scale>
        <a:sx n="100" d="100"/>
        <a:sy n="100" d="100"/>
      </p:scale>
      <p:origin x="0" y="0"/>
    </p:cViewPr>
  </p:notesTextViewPr>
  <p:sorterViewPr>
    <p:cViewPr>
      <p:scale>
        <a:sx n="100" d="100"/>
        <a:sy n="100" d="100"/>
      </p:scale>
      <p:origin x="0" y="1868"/>
    </p:cViewPr>
  </p:sorterViewPr>
  <p:notesViewPr>
    <p:cSldViewPr snapToGrid="0">
      <p:cViewPr varScale="1">
        <p:scale>
          <a:sx n="80" d="100"/>
          <a:sy n="80" d="100"/>
        </p:scale>
        <p:origin x="-93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12.xml"/><Relationship Id="rId13" Type="http://schemas.openxmlformats.org/officeDocument/2006/relationships/slide" Target="slides/slide18.xml"/><Relationship Id="rId18" Type="http://schemas.openxmlformats.org/officeDocument/2006/relationships/slide" Target="slides/slide24.xml"/><Relationship Id="rId3" Type="http://schemas.openxmlformats.org/officeDocument/2006/relationships/slide" Target="slides/slide6.xml"/><Relationship Id="rId21" Type="http://schemas.openxmlformats.org/officeDocument/2006/relationships/slide" Target="slides/slide27.xml"/><Relationship Id="rId7" Type="http://schemas.openxmlformats.org/officeDocument/2006/relationships/slide" Target="slides/slide10.xml"/><Relationship Id="rId12" Type="http://schemas.openxmlformats.org/officeDocument/2006/relationships/slide" Target="slides/slide17.xml"/><Relationship Id="rId17" Type="http://schemas.openxmlformats.org/officeDocument/2006/relationships/slide" Target="slides/slide23.xml"/><Relationship Id="rId25" Type="http://schemas.openxmlformats.org/officeDocument/2006/relationships/slide" Target="slides/slide31.xml"/><Relationship Id="rId2" Type="http://schemas.openxmlformats.org/officeDocument/2006/relationships/slide" Target="slides/slide5.xml"/><Relationship Id="rId16" Type="http://schemas.openxmlformats.org/officeDocument/2006/relationships/slide" Target="slides/slide22.xml"/><Relationship Id="rId20" Type="http://schemas.openxmlformats.org/officeDocument/2006/relationships/slide" Target="slides/slide26.xml"/><Relationship Id="rId1" Type="http://schemas.openxmlformats.org/officeDocument/2006/relationships/slide" Target="slides/slide4.xml"/><Relationship Id="rId6" Type="http://schemas.openxmlformats.org/officeDocument/2006/relationships/slide" Target="slides/slide9.xml"/><Relationship Id="rId11" Type="http://schemas.openxmlformats.org/officeDocument/2006/relationships/slide" Target="slides/slide16.xml"/><Relationship Id="rId24" Type="http://schemas.openxmlformats.org/officeDocument/2006/relationships/slide" Target="slides/slide30.xml"/><Relationship Id="rId5" Type="http://schemas.openxmlformats.org/officeDocument/2006/relationships/slide" Target="slides/slide8.xml"/><Relationship Id="rId15" Type="http://schemas.openxmlformats.org/officeDocument/2006/relationships/slide" Target="slides/slide21.xml"/><Relationship Id="rId23" Type="http://schemas.openxmlformats.org/officeDocument/2006/relationships/slide" Target="slides/slide29.xml"/><Relationship Id="rId10" Type="http://schemas.openxmlformats.org/officeDocument/2006/relationships/slide" Target="slides/slide15.xml"/><Relationship Id="rId19" Type="http://schemas.openxmlformats.org/officeDocument/2006/relationships/slide" Target="slides/slide25.xml"/><Relationship Id="rId4" Type="http://schemas.openxmlformats.org/officeDocument/2006/relationships/slide" Target="slides/slide7.xml"/><Relationship Id="rId9" Type="http://schemas.openxmlformats.org/officeDocument/2006/relationships/slide" Target="slides/slide13.xml"/><Relationship Id="rId14" Type="http://schemas.openxmlformats.org/officeDocument/2006/relationships/slide" Target="slides/slide20.xml"/><Relationship Id="rId22"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3" name="Rectangle 12"/>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ru-RU" sz="800"/>
              <a:t>© Cisco Systems, Inc., 2006 г. Все права защищены.</a:t>
            </a:r>
          </a:p>
          <a:p>
            <a:pPr algn="l" defTabSz="611188">
              <a:lnSpc>
                <a:spcPct val="100000"/>
              </a:lnSpc>
              <a:tabLst>
                <a:tab pos="2387600" algn="l"/>
                <a:tab pos="4830763" algn="l"/>
              </a:tabLst>
            </a:pPr>
            <a:r>
              <a:rPr lang="ru-RU" sz="800"/>
              <a:t>Presentation_ID.scr</a:t>
            </a:r>
          </a:p>
        </p:txBody>
      </p:sp>
      <p:sp>
        <p:nvSpPr>
          <p:cNvPr id="512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5" name="Rectangle 14"/>
          <p:cNvSpPr>
            <a:spLocks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p>
            <a:pPr algn="r" defTabSz="903288">
              <a:lnSpc>
                <a:spcPct val="100000"/>
              </a:lnSpc>
            </a:pPr>
            <a:fld id="{22244E67-557B-7741-B9F5-F61AA18495DF}" type="slidenum">
              <a:rPr lang="en-US" sz="800"/>
              <a:pPr algn="r" defTabSz="903288">
                <a:lnSpc>
                  <a:spcPct val="100000"/>
                </a:lnSpc>
              </a:pPr>
              <a:t>‹#›</a:t>
            </a:fld>
            <a:endParaRPr lang="ru-RU" sz="800"/>
          </a:p>
        </p:txBody>
      </p:sp>
    </p:spTree>
    <p:extLst>
      <p:ext uri="{BB962C8B-B14F-4D97-AF65-F5344CB8AC3E}">
        <p14:creationId xmlns:p14="http://schemas.microsoft.com/office/powerpoint/2010/main" val="218101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8"/>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7" name="Rectangle 9"/>
          <p:cNvSpPr>
            <a:spLocks noChangeArrowheads="1"/>
          </p:cNvSpPr>
          <p:nvPr/>
        </p:nvSpPr>
        <p:spPr bwMode="auto">
          <a:xfrm>
            <a:off x="57150" y="8785225"/>
            <a:ext cx="330356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667" tIns="50185" rIns="95667" bIns="50185">
            <a:spAutoFit/>
          </a:bodyPr>
          <a:lstStyle/>
          <a:p>
            <a:pPr algn="l" defTabSz="611188">
              <a:lnSpc>
                <a:spcPct val="100000"/>
              </a:lnSpc>
              <a:tabLst>
                <a:tab pos="2387600" algn="l"/>
                <a:tab pos="4830763" algn="l"/>
              </a:tabLst>
            </a:pPr>
            <a:r>
              <a:rPr lang="ru-RU" sz="800" dirty="0"/>
              <a:t>© Cisco Systems, Inc., 2006 г. Все права защищены.</a:t>
            </a:r>
          </a:p>
          <a:p>
            <a:pPr algn="l" defTabSz="611188">
              <a:lnSpc>
                <a:spcPct val="100000"/>
              </a:lnSpc>
              <a:tabLst>
                <a:tab pos="2387600" algn="l"/>
                <a:tab pos="4830763" algn="l"/>
              </a:tabLst>
            </a:pPr>
            <a:r>
              <a:rPr lang="ru-RU" sz="800" dirty="0"/>
              <a:t>Presentation_ID.scr</a:t>
            </a:r>
          </a:p>
        </p:txBody>
      </p:sp>
      <p:sp>
        <p:nvSpPr>
          <p:cNvPr id="6148"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smtClean="0">
                <a:cs typeface="+mn-cs"/>
              </a:defRPr>
            </a:lvl1pPr>
          </a:lstStyle>
          <a:p>
            <a:pPr>
              <a:defRPr/>
            </a:pPr>
            <a:fld id="{F4CE0E46-7F05-B940-8356-5580BE265E49}" type="slidenum">
              <a:rPr lang="en-US"/>
              <a:pPr>
                <a:defRPr/>
              </a:pPr>
              <a:t>‹#›</a:t>
            </a:fld>
            <a:endParaRPr lang="ru-RU"/>
          </a:p>
        </p:txBody>
      </p:sp>
      <p:sp>
        <p:nvSpPr>
          <p:cNvPr id="61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26460584"/>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ＭＳ Ｐゴシック" charset="0"/>
        <a:cs typeface="ＭＳ Ｐゴシック" charset="0"/>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submarinecablemap.co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9030C1-C977-B14B-8EB7-BA2B30FCDB63}" type="slidenum">
              <a:rPr lang="en-US" sz="800"/>
              <a:pPr/>
              <a:t>1</a:t>
            </a:fld>
            <a:endParaRPr lang="ru-RU"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ru-RU" b="0" dirty="0"/>
          </a:p>
        </p:txBody>
      </p:sp>
    </p:spTree>
    <p:extLst>
      <p:ext uri="{BB962C8B-B14F-4D97-AF65-F5344CB8AC3E}">
        <p14:creationId xmlns:p14="http://schemas.microsoft.com/office/powerpoint/2010/main" val="3397270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656">
              <a:spcBef>
                <a:spcPct val="30000"/>
              </a:spcBef>
              <a:defRPr sz="1200">
                <a:solidFill>
                  <a:schemeClr val="tx1"/>
                </a:solidFill>
                <a:latin typeface="Arial" pitchFamily="34" charset="0"/>
              </a:defRPr>
            </a:lvl1pPr>
            <a:lvl2pPr marL="742508" indent="-284709" defTabSz="902656">
              <a:spcBef>
                <a:spcPct val="30000"/>
              </a:spcBef>
              <a:defRPr sz="1200">
                <a:solidFill>
                  <a:schemeClr val="tx1"/>
                </a:solidFill>
                <a:latin typeface="Arial" pitchFamily="34" charset="0"/>
              </a:defRPr>
            </a:lvl2pPr>
            <a:lvl3pPr marL="1142070" indent="-228091" defTabSz="902656">
              <a:spcBef>
                <a:spcPct val="30000"/>
              </a:spcBef>
              <a:defRPr sz="1200">
                <a:solidFill>
                  <a:schemeClr val="tx1"/>
                </a:solidFill>
                <a:latin typeface="Arial" pitchFamily="34" charset="0"/>
              </a:defRPr>
            </a:lvl3pPr>
            <a:lvl4pPr marL="1599869" indent="-228091" defTabSz="902656">
              <a:spcBef>
                <a:spcPct val="30000"/>
              </a:spcBef>
              <a:defRPr sz="1200">
                <a:solidFill>
                  <a:schemeClr val="tx1"/>
                </a:solidFill>
                <a:latin typeface="Arial" pitchFamily="34" charset="0"/>
              </a:defRPr>
            </a:lvl4pPr>
            <a:lvl5pPr marL="2056050" indent="-228091" defTabSz="902656">
              <a:spcBef>
                <a:spcPct val="30000"/>
              </a:spcBef>
              <a:defRPr sz="1200">
                <a:solidFill>
                  <a:schemeClr val="tx1"/>
                </a:solidFill>
                <a:latin typeface="Arial" pitchFamily="34" charset="0"/>
              </a:defRPr>
            </a:lvl5pPr>
            <a:lvl6pPr marL="2521936" indent="-228091" defTabSz="902656" eaLnBrk="0" fontAlgn="base" hangingPunct="0">
              <a:spcBef>
                <a:spcPct val="30000"/>
              </a:spcBef>
              <a:spcAft>
                <a:spcPct val="0"/>
              </a:spcAft>
              <a:defRPr sz="1200">
                <a:solidFill>
                  <a:schemeClr val="tx1"/>
                </a:solidFill>
                <a:latin typeface="Arial" pitchFamily="34" charset="0"/>
              </a:defRPr>
            </a:lvl6pPr>
            <a:lvl7pPr marL="2987823" indent="-228091" defTabSz="902656" eaLnBrk="0" fontAlgn="base" hangingPunct="0">
              <a:spcBef>
                <a:spcPct val="30000"/>
              </a:spcBef>
              <a:spcAft>
                <a:spcPct val="0"/>
              </a:spcAft>
              <a:defRPr sz="1200">
                <a:solidFill>
                  <a:schemeClr val="tx1"/>
                </a:solidFill>
                <a:latin typeface="Arial" pitchFamily="34" charset="0"/>
              </a:defRPr>
            </a:lvl7pPr>
            <a:lvl8pPr marL="3453710" indent="-228091" defTabSz="902656" eaLnBrk="0" fontAlgn="base" hangingPunct="0">
              <a:spcBef>
                <a:spcPct val="30000"/>
              </a:spcBef>
              <a:spcAft>
                <a:spcPct val="0"/>
              </a:spcAft>
              <a:defRPr sz="1200">
                <a:solidFill>
                  <a:schemeClr val="tx1"/>
                </a:solidFill>
                <a:latin typeface="Arial" pitchFamily="34" charset="0"/>
              </a:defRPr>
            </a:lvl8pPr>
            <a:lvl9pPr marL="3919597" indent="-228091" defTabSz="902656" eaLnBrk="0" fontAlgn="base" hangingPunct="0">
              <a:spcBef>
                <a:spcPct val="30000"/>
              </a:spcBef>
              <a:spcAft>
                <a:spcPct val="0"/>
              </a:spcAft>
              <a:defRPr sz="1200">
                <a:solidFill>
                  <a:schemeClr val="tx1"/>
                </a:solidFill>
                <a:latin typeface="Arial" pitchFamily="34" charset="0"/>
              </a:defRPr>
            </a:lvl9pPr>
          </a:lstStyle>
          <a:p>
            <a:pPr>
              <a:spcBef>
                <a:spcPct val="0"/>
              </a:spcBef>
            </a:pPr>
            <a:fld id="{DAB48D79-C73C-4D3B-9984-D32FBD59E9C9}" type="slidenum">
              <a:rPr lang="en-US" altLang="ru-RU" sz="800">
                <a:ea typeface="MS PGothic" pitchFamily="34" charset="-128"/>
              </a:rPr>
              <a:pPr>
                <a:spcBef>
                  <a:spcPct val="0"/>
                </a:spcBef>
              </a:pPr>
              <a:t>10</a:t>
            </a:fld>
            <a:endParaRPr lang="en-US" altLang="ru-RU" sz="800">
              <a:ea typeface="MS PGothic"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a:latin typeface="Arial" pitchFamily="34" charset="0"/>
              </a:rPr>
              <a:t>Сети Интранет и Экстранет</a:t>
            </a:r>
          </a:p>
          <a:p>
            <a:r>
              <a:rPr lang="ru-RU" altLang="ru-RU">
                <a:latin typeface="Arial" pitchFamily="34" charset="0"/>
              </a:rPr>
              <a:t>Два других термина, схожих с термином «Интернет»</a:t>
            </a:r>
          </a:p>
          <a:p>
            <a:r>
              <a:rPr lang="ru-RU" altLang="ru-RU">
                <a:latin typeface="Arial" pitchFamily="34" charset="0"/>
              </a:rPr>
              <a:t>Интранет</a:t>
            </a:r>
          </a:p>
          <a:p>
            <a:r>
              <a:rPr lang="ru-RU" altLang="ru-RU">
                <a:latin typeface="Arial" pitchFamily="34" charset="0"/>
              </a:rPr>
              <a:t>Экстранет</a:t>
            </a:r>
          </a:p>
          <a:p>
            <a:r>
              <a:rPr lang="ru-RU" altLang="ru-RU">
                <a:latin typeface="Arial" pitchFamily="34" charset="0"/>
              </a:rPr>
              <a:t>Термин «Интранет» часто используется для обозначения частных сетей LAN и WAN, которые принадлежат организации и доступны только ее членам, сотрудникам и прочим авторизованным лицам.</a:t>
            </a:r>
          </a:p>
          <a:p>
            <a:r>
              <a:rPr lang="ru-RU" altLang="ru-RU">
                <a:latin typeface="Arial" pitchFamily="34" charset="0"/>
              </a:rPr>
              <a:t>Организация может использовать Экстранет для защищенного и безопасного доступа сотрудников, которые работают в других организациях, но которым необходим доступ к данным компании. Примеры сетей Экстранет.</a:t>
            </a:r>
          </a:p>
          <a:p>
            <a:r>
              <a:rPr lang="ru-RU" altLang="ru-RU">
                <a:latin typeface="Arial" pitchFamily="34" charset="0"/>
              </a:rPr>
              <a:t>Компания, предоставляющая доступ внешним поставщикам или подрядчикам.</a:t>
            </a:r>
          </a:p>
          <a:p>
            <a:r>
              <a:rPr lang="ru-RU" altLang="ru-RU">
                <a:latin typeface="Arial" pitchFamily="34" charset="0"/>
              </a:rPr>
              <a:t>Больница, где используется система записи к врачам, которые имеют возможность назначать дату приема пациентов.</a:t>
            </a:r>
          </a:p>
          <a:p>
            <a:r>
              <a:rPr lang="ru-RU" altLang="ru-RU">
                <a:latin typeface="Arial" pitchFamily="34" charset="0"/>
              </a:rPr>
              <a:t>Местное управление образования, предоставляющее школам своего района данные о размере бюджета и кадрах.</a:t>
            </a:r>
          </a:p>
        </p:txBody>
      </p:sp>
    </p:spTree>
    <p:extLst>
      <p:ext uri="{BB962C8B-B14F-4D97-AF65-F5344CB8AC3E}">
        <p14:creationId xmlns:p14="http://schemas.microsoft.com/office/powerpoint/2010/main" val="2410171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11</a:t>
            </a:fld>
            <a:endParaRPr lang="ru-RU"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endParaRPr lang="ru-RU" b="0" dirty="0"/>
          </a:p>
        </p:txBody>
      </p:sp>
    </p:spTree>
    <p:extLst>
      <p:ext uri="{BB962C8B-B14F-4D97-AF65-F5344CB8AC3E}">
        <p14:creationId xmlns:p14="http://schemas.microsoft.com/office/powerpoint/2010/main" val="791080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12</a:t>
            </a:fld>
            <a:endParaRPr lang="ru-RU"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endParaRPr lang="ru-RU" dirty="0"/>
          </a:p>
        </p:txBody>
      </p:sp>
    </p:spTree>
    <p:extLst>
      <p:ext uri="{BB962C8B-B14F-4D97-AF65-F5344CB8AC3E}">
        <p14:creationId xmlns:p14="http://schemas.microsoft.com/office/powerpoint/2010/main" val="2588837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13</a:t>
            </a:fld>
            <a:endParaRPr lang="ru-RU"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endParaRPr lang="ru-RU" dirty="0"/>
          </a:p>
        </p:txBody>
      </p:sp>
    </p:spTree>
    <p:extLst>
      <p:ext uri="{BB962C8B-B14F-4D97-AF65-F5344CB8AC3E}">
        <p14:creationId xmlns:p14="http://schemas.microsoft.com/office/powerpoint/2010/main" val="1957563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14</a:t>
            </a:fld>
            <a:endParaRPr lang="ru-RU"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endParaRPr lang="ru-RU" b="0" dirty="0"/>
          </a:p>
        </p:txBody>
      </p:sp>
    </p:spTree>
    <p:extLst>
      <p:ext uri="{BB962C8B-B14F-4D97-AF65-F5344CB8AC3E}">
        <p14:creationId xmlns:p14="http://schemas.microsoft.com/office/powerpoint/2010/main" val="1865214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15</a:t>
            </a:fld>
            <a:endParaRPr lang="ru-RU"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endParaRPr lang="ru-RU" dirty="0"/>
          </a:p>
        </p:txBody>
      </p:sp>
    </p:spTree>
    <p:extLst>
      <p:ext uri="{BB962C8B-B14F-4D97-AF65-F5344CB8AC3E}">
        <p14:creationId xmlns:p14="http://schemas.microsoft.com/office/powerpoint/2010/main" val="1957563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16</a:t>
            </a:fld>
            <a:endParaRPr lang="ru-RU"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endParaRPr lang="ru-RU" dirty="0"/>
          </a:p>
        </p:txBody>
      </p:sp>
    </p:spTree>
    <p:extLst>
      <p:ext uri="{BB962C8B-B14F-4D97-AF65-F5344CB8AC3E}">
        <p14:creationId xmlns:p14="http://schemas.microsoft.com/office/powerpoint/2010/main" val="3779479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17</a:t>
            </a:fld>
            <a:endParaRPr lang="ru-RU"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endParaRPr lang="ru-RU" dirty="0"/>
          </a:p>
        </p:txBody>
      </p:sp>
    </p:spTree>
    <p:extLst>
      <p:ext uri="{BB962C8B-B14F-4D97-AF65-F5344CB8AC3E}">
        <p14:creationId xmlns:p14="http://schemas.microsoft.com/office/powerpoint/2010/main" val="2084495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18</a:t>
            </a:fld>
            <a:endParaRPr lang="ru-RU"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endParaRPr lang="ru-RU" dirty="0"/>
          </a:p>
        </p:txBody>
      </p:sp>
    </p:spTree>
    <p:extLst>
      <p:ext uri="{BB962C8B-B14F-4D97-AF65-F5344CB8AC3E}">
        <p14:creationId xmlns:p14="http://schemas.microsoft.com/office/powerpoint/2010/main" val="3478100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a:ln/>
        </p:spPr>
      </p:sp>
      <p:sp>
        <p:nvSpPr>
          <p:cNvPr id="2355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a:latin typeface="Arial" pitchFamily="34" charset="0"/>
              </a:rPr>
              <a:t>Среда передачи</a:t>
            </a:r>
          </a:p>
          <a:p>
            <a:r>
              <a:rPr lang="ru-RU" altLang="ru-RU">
                <a:latin typeface="Arial" pitchFamily="34" charset="0"/>
              </a:rPr>
              <a:t>Связь в сетях осуществляется по средам передачи данных. Среда передачи данных предоставляет собой физический канал, по которому сообщение передается от источника к адресату.</a:t>
            </a:r>
          </a:p>
          <a:p>
            <a:r>
              <a:rPr lang="ru-RU" altLang="ru-RU">
                <a:latin typeface="Arial" pitchFamily="34" charset="0"/>
              </a:rPr>
              <a:t>В современных сетях для соединения устройств и создания между ними каналов в основном используются три типа сред передачи данных. Как показано на рис. 1, это:</a:t>
            </a:r>
          </a:p>
          <a:p>
            <a:r>
              <a:rPr lang="ru-RU" altLang="ru-RU" b="1">
                <a:latin typeface="Arial" pitchFamily="34" charset="0"/>
              </a:rPr>
              <a:t>Металлические провода в кабелях </a:t>
            </a:r>
            <a:r>
              <a:rPr lang="ru-RU" altLang="ru-RU">
                <a:latin typeface="Arial" pitchFamily="34" charset="0"/>
              </a:rPr>
              <a:t>— данные кодируются в электрические импульсы.</a:t>
            </a:r>
          </a:p>
          <a:p>
            <a:r>
              <a:rPr lang="ru-RU" altLang="ru-RU" b="1">
                <a:latin typeface="Arial" pitchFamily="34" charset="0"/>
              </a:rPr>
              <a:t>Стеклянные или пластиковые волокна (оптоволоконный кабель)</a:t>
            </a:r>
            <a:r>
              <a:rPr lang="ru-RU" altLang="ru-RU">
                <a:latin typeface="Arial" pitchFamily="34" charset="0"/>
              </a:rPr>
              <a:t> — данные кодируются в световые импульсы.</a:t>
            </a:r>
          </a:p>
          <a:p>
            <a:r>
              <a:rPr lang="ru-RU" altLang="ru-RU" b="1">
                <a:latin typeface="Arial" pitchFamily="34" charset="0"/>
              </a:rPr>
              <a:t>Беспроводная передача</a:t>
            </a:r>
            <a:r>
              <a:rPr lang="ru-RU" altLang="ru-RU">
                <a:latin typeface="Arial" pitchFamily="34" charset="0"/>
              </a:rPr>
              <a:t> — данные кодируются при помощи электромагнитных волн радиочастотного диапазона.</a:t>
            </a:r>
          </a:p>
          <a:p>
            <a:r>
              <a:rPr lang="ru-RU" altLang="ru-RU">
                <a:latin typeface="Arial" pitchFamily="34" charset="0"/>
              </a:rPr>
              <a:t>У разных сред передачи свои преимущества и особенности. Среды передачи данных имеют разные характеристики и различное применение.</a:t>
            </a:r>
          </a:p>
          <a:p>
            <a:endParaRPr lang="ru-RU" altLang="ru-RU">
              <a:latin typeface="Arial" pitchFamily="34" charset="0"/>
            </a:endParaRPr>
          </a:p>
        </p:txBody>
      </p:sp>
      <p:sp>
        <p:nvSpPr>
          <p:cNvPr id="2355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57066" indent="-291179">
              <a:spcBef>
                <a:spcPct val="30000"/>
              </a:spcBef>
              <a:defRPr sz="1200">
                <a:solidFill>
                  <a:schemeClr val="tx1"/>
                </a:solidFill>
                <a:latin typeface="Arial" pitchFamily="34" charset="0"/>
              </a:defRPr>
            </a:lvl2pPr>
            <a:lvl3pPr marL="1164717" indent="-232943">
              <a:spcBef>
                <a:spcPct val="30000"/>
              </a:spcBef>
              <a:defRPr sz="1200">
                <a:solidFill>
                  <a:schemeClr val="tx1"/>
                </a:solidFill>
                <a:latin typeface="Arial" pitchFamily="34" charset="0"/>
              </a:defRPr>
            </a:lvl3pPr>
            <a:lvl4pPr marL="1630604" indent="-232943">
              <a:spcBef>
                <a:spcPct val="30000"/>
              </a:spcBef>
              <a:defRPr sz="1200">
                <a:solidFill>
                  <a:schemeClr val="tx1"/>
                </a:solidFill>
                <a:latin typeface="Arial" pitchFamily="34" charset="0"/>
              </a:defRPr>
            </a:lvl4pPr>
            <a:lvl5pPr marL="2096491" indent="-232943">
              <a:spcBef>
                <a:spcPct val="30000"/>
              </a:spcBef>
              <a:defRPr sz="1200">
                <a:solidFill>
                  <a:schemeClr val="tx1"/>
                </a:solidFill>
                <a:latin typeface="Arial" pitchFamily="34" charset="0"/>
              </a:defRPr>
            </a:lvl5pPr>
            <a:lvl6pPr marL="2562377" indent="-232943" eaLnBrk="0" fontAlgn="base" hangingPunct="0">
              <a:spcBef>
                <a:spcPct val="30000"/>
              </a:spcBef>
              <a:spcAft>
                <a:spcPct val="0"/>
              </a:spcAft>
              <a:defRPr sz="1200">
                <a:solidFill>
                  <a:schemeClr val="tx1"/>
                </a:solidFill>
                <a:latin typeface="Arial" pitchFamily="34" charset="0"/>
              </a:defRPr>
            </a:lvl6pPr>
            <a:lvl7pPr marL="3028264" indent="-232943" eaLnBrk="0" fontAlgn="base" hangingPunct="0">
              <a:spcBef>
                <a:spcPct val="30000"/>
              </a:spcBef>
              <a:spcAft>
                <a:spcPct val="0"/>
              </a:spcAft>
              <a:defRPr sz="1200">
                <a:solidFill>
                  <a:schemeClr val="tx1"/>
                </a:solidFill>
                <a:latin typeface="Arial" pitchFamily="34" charset="0"/>
              </a:defRPr>
            </a:lvl7pPr>
            <a:lvl8pPr marL="3494151" indent="-232943" eaLnBrk="0" fontAlgn="base" hangingPunct="0">
              <a:spcBef>
                <a:spcPct val="30000"/>
              </a:spcBef>
              <a:spcAft>
                <a:spcPct val="0"/>
              </a:spcAft>
              <a:defRPr sz="1200">
                <a:solidFill>
                  <a:schemeClr val="tx1"/>
                </a:solidFill>
                <a:latin typeface="Arial" pitchFamily="34" charset="0"/>
              </a:defRPr>
            </a:lvl8pPr>
            <a:lvl9pPr marL="3960038" indent="-232943" eaLnBrk="0" fontAlgn="base" hangingPunct="0">
              <a:spcBef>
                <a:spcPct val="30000"/>
              </a:spcBef>
              <a:spcAft>
                <a:spcPct val="0"/>
              </a:spcAft>
              <a:defRPr sz="1200">
                <a:solidFill>
                  <a:schemeClr val="tx1"/>
                </a:solidFill>
                <a:latin typeface="Arial" pitchFamily="34" charset="0"/>
              </a:defRPr>
            </a:lvl9pPr>
          </a:lstStyle>
          <a:p>
            <a:pPr>
              <a:spcBef>
                <a:spcPct val="0"/>
              </a:spcBef>
            </a:pPr>
            <a:fld id="{BC99AAA0-B85A-4A57-AA4D-8F06282B474E}" type="slidenum">
              <a:rPr lang="en-US" altLang="ru-RU"/>
              <a:pPr>
                <a:spcBef>
                  <a:spcPct val="0"/>
                </a:spcBef>
              </a:pPr>
              <a:t>19</a:t>
            </a:fld>
            <a:endParaRPr lang="en-US" altLang="ru-RU"/>
          </a:p>
        </p:txBody>
      </p:sp>
    </p:spTree>
    <p:extLst>
      <p:ext uri="{BB962C8B-B14F-4D97-AF65-F5344CB8AC3E}">
        <p14:creationId xmlns:p14="http://schemas.microsoft.com/office/powerpoint/2010/main" val="3043257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ru-RU"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723805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656">
              <a:spcBef>
                <a:spcPct val="30000"/>
              </a:spcBef>
              <a:defRPr sz="1200">
                <a:solidFill>
                  <a:schemeClr val="tx1"/>
                </a:solidFill>
                <a:latin typeface="Arial" pitchFamily="34" charset="0"/>
              </a:defRPr>
            </a:lvl1pPr>
            <a:lvl2pPr marL="742508" indent="-284709" defTabSz="902656">
              <a:spcBef>
                <a:spcPct val="30000"/>
              </a:spcBef>
              <a:defRPr sz="1200">
                <a:solidFill>
                  <a:schemeClr val="tx1"/>
                </a:solidFill>
                <a:latin typeface="Arial" pitchFamily="34" charset="0"/>
              </a:defRPr>
            </a:lvl2pPr>
            <a:lvl3pPr marL="1142070" indent="-228091" defTabSz="902656">
              <a:spcBef>
                <a:spcPct val="30000"/>
              </a:spcBef>
              <a:defRPr sz="1200">
                <a:solidFill>
                  <a:schemeClr val="tx1"/>
                </a:solidFill>
                <a:latin typeface="Arial" pitchFamily="34" charset="0"/>
              </a:defRPr>
            </a:lvl3pPr>
            <a:lvl4pPr marL="1599869" indent="-228091" defTabSz="902656">
              <a:spcBef>
                <a:spcPct val="30000"/>
              </a:spcBef>
              <a:defRPr sz="1200">
                <a:solidFill>
                  <a:schemeClr val="tx1"/>
                </a:solidFill>
                <a:latin typeface="Arial" pitchFamily="34" charset="0"/>
              </a:defRPr>
            </a:lvl4pPr>
            <a:lvl5pPr marL="2056050" indent="-228091" defTabSz="902656">
              <a:spcBef>
                <a:spcPct val="30000"/>
              </a:spcBef>
              <a:defRPr sz="1200">
                <a:solidFill>
                  <a:schemeClr val="tx1"/>
                </a:solidFill>
                <a:latin typeface="Arial" pitchFamily="34" charset="0"/>
              </a:defRPr>
            </a:lvl5pPr>
            <a:lvl6pPr marL="2521936" indent="-228091" defTabSz="902656" eaLnBrk="0" fontAlgn="base" hangingPunct="0">
              <a:spcBef>
                <a:spcPct val="30000"/>
              </a:spcBef>
              <a:spcAft>
                <a:spcPct val="0"/>
              </a:spcAft>
              <a:defRPr sz="1200">
                <a:solidFill>
                  <a:schemeClr val="tx1"/>
                </a:solidFill>
                <a:latin typeface="Arial" pitchFamily="34" charset="0"/>
              </a:defRPr>
            </a:lvl6pPr>
            <a:lvl7pPr marL="2987823" indent="-228091" defTabSz="902656" eaLnBrk="0" fontAlgn="base" hangingPunct="0">
              <a:spcBef>
                <a:spcPct val="30000"/>
              </a:spcBef>
              <a:spcAft>
                <a:spcPct val="0"/>
              </a:spcAft>
              <a:defRPr sz="1200">
                <a:solidFill>
                  <a:schemeClr val="tx1"/>
                </a:solidFill>
                <a:latin typeface="Arial" pitchFamily="34" charset="0"/>
              </a:defRPr>
            </a:lvl7pPr>
            <a:lvl8pPr marL="3453710" indent="-228091" defTabSz="902656" eaLnBrk="0" fontAlgn="base" hangingPunct="0">
              <a:spcBef>
                <a:spcPct val="30000"/>
              </a:spcBef>
              <a:spcAft>
                <a:spcPct val="0"/>
              </a:spcAft>
              <a:defRPr sz="1200">
                <a:solidFill>
                  <a:schemeClr val="tx1"/>
                </a:solidFill>
                <a:latin typeface="Arial" pitchFamily="34" charset="0"/>
              </a:defRPr>
            </a:lvl8pPr>
            <a:lvl9pPr marL="3919597" indent="-228091" defTabSz="902656" eaLnBrk="0" fontAlgn="base" hangingPunct="0">
              <a:spcBef>
                <a:spcPct val="30000"/>
              </a:spcBef>
              <a:spcAft>
                <a:spcPct val="0"/>
              </a:spcAft>
              <a:defRPr sz="1200">
                <a:solidFill>
                  <a:schemeClr val="tx1"/>
                </a:solidFill>
                <a:latin typeface="Arial" pitchFamily="34" charset="0"/>
              </a:defRPr>
            </a:lvl9pPr>
          </a:lstStyle>
          <a:p>
            <a:pPr>
              <a:spcBef>
                <a:spcPct val="0"/>
              </a:spcBef>
            </a:pPr>
            <a:fld id="{2FA4CA41-E177-44BE-8B32-1786A5ECD09F}" type="slidenum">
              <a:rPr lang="en-US" altLang="ru-RU" sz="800">
                <a:ea typeface="MS PGothic" pitchFamily="34" charset="-128"/>
              </a:rPr>
              <a:pPr>
                <a:spcBef>
                  <a:spcPct val="0"/>
                </a:spcBef>
              </a:pPr>
              <a:t>20</a:t>
            </a:fld>
            <a:endParaRPr lang="en-US" altLang="ru-RU" sz="800">
              <a:ea typeface="MS PGothic" pitchFamily="34" charset="-128"/>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a:latin typeface="Arial" pitchFamily="34" charset="0"/>
              </a:rPr>
              <a:t>Пропускная способность</a:t>
            </a:r>
          </a:p>
          <a:p>
            <a:r>
              <a:rPr lang="ru-RU" altLang="ru-RU">
                <a:latin typeface="Arial" pitchFamily="34" charset="0"/>
              </a:rPr>
              <a:t>Разные физические среды передачи поддерживают различные скорости передачи битов. Основными характеристиками передачи данных являются пропускная способность (bandwidth) и производительность (throughput).</a:t>
            </a:r>
          </a:p>
          <a:p>
            <a:r>
              <a:rPr lang="ru-RU" altLang="ru-RU">
                <a:latin typeface="Arial" pitchFamily="34" charset="0"/>
              </a:rPr>
              <a:t>Пропускная способность (bandwidth) — это количественная характеристика, отражающая возможности передачи данных по конкретной среде. В цифровых сетях под пропускной способностью понимается объем данных, который можно передать из одной точки в другую за определенное время. Обычно пропускная способность измеряется в килобитах в секунду (Кбит/с), мегабитах в секунду (Мбит/с) или гигабитах в секунду (Гбит/с). Иногда под пропускной способностью понимают скорость доставки битов, хотя это не совсем точно. Например, и в сети Ethernet 10 Мбит/с, и в сети Ethernet 100 Мбит/с биты передаются со скоростью распространения электрического сигнала. Разница заключается в количестве битов, передаваемых в секунду.</a:t>
            </a:r>
          </a:p>
          <a:p>
            <a:r>
              <a:rPr lang="ru-RU" altLang="ru-RU">
                <a:latin typeface="Arial" pitchFamily="34" charset="0"/>
              </a:rPr>
              <a:t>Фактическая пропускная способность сети определяется сочетанием следующих факторов.</a:t>
            </a:r>
          </a:p>
          <a:p>
            <a:r>
              <a:rPr lang="ru-RU" altLang="ru-RU">
                <a:latin typeface="Arial" pitchFamily="34" charset="0"/>
              </a:rPr>
              <a:t>Свойства физических сред передачи данных.</a:t>
            </a:r>
          </a:p>
          <a:p>
            <a:r>
              <a:rPr lang="ru-RU" altLang="ru-RU">
                <a:latin typeface="Arial" pitchFamily="34" charset="0"/>
              </a:rPr>
              <a:t>Технологии передачи и обнаружения сигналов в сети.</a:t>
            </a:r>
          </a:p>
          <a:p>
            <a:r>
              <a:rPr lang="ru-RU" altLang="ru-RU">
                <a:latin typeface="Arial" pitchFamily="34" charset="0"/>
              </a:rPr>
              <a:t>На реальную пропускную способность влияют свойства физических сред передачи данных, используемые технологии и законы физики.</a:t>
            </a:r>
          </a:p>
          <a:p>
            <a:r>
              <a:rPr lang="ru-RU" altLang="ru-RU">
                <a:latin typeface="Arial" pitchFamily="34" charset="0"/>
              </a:rPr>
              <a:t>В следующей таблице приведены наиболее часто используемые единицы измерения пропускной способности.</a:t>
            </a:r>
          </a:p>
        </p:txBody>
      </p:sp>
    </p:spTree>
    <p:extLst>
      <p:ext uri="{BB962C8B-B14F-4D97-AF65-F5344CB8AC3E}">
        <p14:creationId xmlns:p14="http://schemas.microsoft.com/office/powerpoint/2010/main" val="715596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656">
              <a:spcBef>
                <a:spcPct val="30000"/>
              </a:spcBef>
              <a:defRPr sz="1200">
                <a:solidFill>
                  <a:schemeClr val="tx1"/>
                </a:solidFill>
                <a:latin typeface="Arial" pitchFamily="34" charset="0"/>
              </a:defRPr>
            </a:lvl1pPr>
            <a:lvl2pPr marL="742508" indent="-284709" defTabSz="902656">
              <a:spcBef>
                <a:spcPct val="30000"/>
              </a:spcBef>
              <a:defRPr sz="1200">
                <a:solidFill>
                  <a:schemeClr val="tx1"/>
                </a:solidFill>
                <a:latin typeface="Arial" pitchFamily="34" charset="0"/>
              </a:defRPr>
            </a:lvl2pPr>
            <a:lvl3pPr marL="1142070" indent="-228091" defTabSz="902656">
              <a:spcBef>
                <a:spcPct val="30000"/>
              </a:spcBef>
              <a:defRPr sz="1200">
                <a:solidFill>
                  <a:schemeClr val="tx1"/>
                </a:solidFill>
                <a:latin typeface="Arial" pitchFamily="34" charset="0"/>
              </a:defRPr>
            </a:lvl3pPr>
            <a:lvl4pPr marL="1599869" indent="-228091" defTabSz="902656">
              <a:spcBef>
                <a:spcPct val="30000"/>
              </a:spcBef>
              <a:defRPr sz="1200">
                <a:solidFill>
                  <a:schemeClr val="tx1"/>
                </a:solidFill>
                <a:latin typeface="Arial" pitchFamily="34" charset="0"/>
              </a:defRPr>
            </a:lvl4pPr>
            <a:lvl5pPr marL="2056050" indent="-228091" defTabSz="902656">
              <a:spcBef>
                <a:spcPct val="30000"/>
              </a:spcBef>
              <a:defRPr sz="1200">
                <a:solidFill>
                  <a:schemeClr val="tx1"/>
                </a:solidFill>
                <a:latin typeface="Arial" pitchFamily="34" charset="0"/>
              </a:defRPr>
            </a:lvl5pPr>
            <a:lvl6pPr marL="2521936" indent="-228091" defTabSz="902656" eaLnBrk="0" fontAlgn="base" hangingPunct="0">
              <a:spcBef>
                <a:spcPct val="30000"/>
              </a:spcBef>
              <a:spcAft>
                <a:spcPct val="0"/>
              </a:spcAft>
              <a:defRPr sz="1200">
                <a:solidFill>
                  <a:schemeClr val="tx1"/>
                </a:solidFill>
                <a:latin typeface="Arial" pitchFamily="34" charset="0"/>
              </a:defRPr>
            </a:lvl6pPr>
            <a:lvl7pPr marL="2987823" indent="-228091" defTabSz="902656" eaLnBrk="0" fontAlgn="base" hangingPunct="0">
              <a:spcBef>
                <a:spcPct val="30000"/>
              </a:spcBef>
              <a:spcAft>
                <a:spcPct val="0"/>
              </a:spcAft>
              <a:defRPr sz="1200">
                <a:solidFill>
                  <a:schemeClr val="tx1"/>
                </a:solidFill>
                <a:latin typeface="Arial" pitchFamily="34" charset="0"/>
              </a:defRPr>
            </a:lvl7pPr>
            <a:lvl8pPr marL="3453710" indent="-228091" defTabSz="902656" eaLnBrk="0" fontAlgn="base" hangingPunct="0">
              <a:spcBef>
                <a:spcPct val="30000"/>
              </a:spcBef>
              <a:spcAft>
                <a:spcPct val="0"/>
              </a:spcAft>
              <a:defRPr sz="1200">
                <a:solidFill>
                  <a:schemeClr val="tx1"/>
                </a:solidFill>
                <a:latin typeface="Arial" pitchFamily="34" charset="0"/>
              </a:defRPr>
            </a:lvl8pPr>
            <a:lvl9pPr marL="3919597" indent="-228091" defTabSz="902656" eaLnBrk="0" fontAlgn="base" hangingPunct="0">
              <a:spcBef>
                <a:spcPct val="30000"/>
              </a:spcBef>
              <a:spcAft>
                <a:spcPct val="0"/>
              </a:spcAft>
              <a:defRPr sz="1200">
                <a:solidFill>
                  <a:schemeClr val="tx1"/>
                </a:solidFill>
                <a:latin typeface="Arial" pitchFamily="34" charset="0"/>
              </a:defRPr>
            </a:lvl9pPr>
          </a:lstStyle>
          <a:p>
            <a:pPr>
              <a:spcBef>
                <a:spcPct val="0"/>
              </a:spcBef>
            </a:pPr>
            <a:fld id="{0C5A824A-E02E-4C55-9F48-B34C0C784AEC}" type="slidenum">
              <a:rPr lang="en-US" altLang="ru-RU" sz="800">
                <a:ea typeface="MS PGothic" pitchFamily="34" charset="-128"/>
              </a:rPr>
              <a:pPr>
                <a:spcBef>
                  <a:spcPct val="0"/>
                </a:spcBef>
              </a:pPr>
              <a:t>21</a:t>
            </a:fld>
            <a:endParaRPr lang="en-US" altLang="ru-RU" sz="800">
              <a:ea typeface="MS PGothic" pitchFamily="34" charset="-128"/>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a:latin typeface="Arial" pitchFamily="34" charset="0"/>
              </a:rPr>
              <a:t>Характеристики медных кабелей</a:t>
            </a:r>
          </a:p>
          <a:p>
            <a:r>
              <a:rPr lang="ru-RU" altLang="ru-RU">
                <a:latin typeface="Arial" pitchFamily="34" charset="0"/>
              </a:rPr>
              <a:t>Медные кабели используются в сетях из-за их невысокой стоимости, простоты монтажа и низкого электрического сопротивления. Однако при передаче сигналов по медным кабелям имеются ограничения по дальности передачи и помехоустойчивости.</a:t>
            </a:r>
          </a:p>
          <a:p>
            <a:r>
              <a:rPr lang="ru-RU" altLang="ru-RU">
                <a:latin typeface="Arial" pitchFamily="34" charset="0"/>
              </a:rPr>
              <a:t>Данные по медным кабелям передаются в виде электрических импульсов. Приемник в сетевом интерфейсе целевого устройства должен получить такой сигнал, который можно легко декодировать для восстановления отправленного сигнала. Однако чем больше дальность передачи сигнала, тем сильнее он искажается. Это называется затуханием сигналов. Поэтому для всех сред передачи данных на основе медных кабелей в стандартах установлены строгие ограничения на дальность передачи.</a:t>
            </a:r>
          </a:p>
          <a:p>
            <a:r>
              <a:rPr lang="ru-RU" altLang="ru-RU">
                <a:latin typeface="Arial" pitchFamily="34" charset="0"/>
              </a:rPr>
              <a:t>Временные характеристики и значения напряжения электрических импульсов также подвержены влиянию следующих источников помех.</a:t>
            </a:r>
          </a:p>
          <a:p>
            <a:r>
              <a:rPr lang="ru-RU" altLang="ru-RU" b="1">
                <a:latin typeface="Arial" pitchFamily="34" charset="0"/>
              </a:rPr>
              <a:t>Электромагнитные помехи (ЭМП) или радиочастотные помехи (РЧП).</a:t>
            </a:r>
            <a:r>
              <a:rPr lang="ru-RU" altLang="ru-RU">
                <a:latin typeface="Arial" pitchFamily="34" charset="0"/>
              </a:rPr>
              <a:t> Сигналы ЭМП и РЧП могут искажать и нарушать сигналы данных, передаваемые по медному кабелю. Потенциальными источниками ЭМП и РЧП являются источники радиочастотного излучения и электромагнитные устройства, например флуоресцентные лампы или электродвигатели (см. рисунок).</a:t>
            </a:r>
          </a:p>
          <a:p>
            <a:r>
              <a:rPr lang="ru-RU" altLang="ru-RU" b="1">
                <a:latin typeface="Arial" pitchFamily="34" charset="0"/>
              </a:rPr>
              <a:t>Перекрестные помехи (взаимные наводки).</a:t>
            </a:r>
            <a:r>
              <a:rPr lang="ru-RU" altLang="ru-RU">
                <a:latin typeface="Arial" pitchFamily="34" charset="0"/>
              </a:rPr>
              <a:t> Это помехи, вызванные воздействием электрических или магнитных полей сигнала одного кабеля на сигнал соседнего кабеля. В телефонных каналах перекрестные помехи могут приводить к частичной слышимости постороннего разговора по соседнему каналу. Причина этого в том, что при прохождении электрического тока по проводу вокруг него создается слабое круговое магнитное поле, которое может воздействовать на соседний провод.</a:t>
            </a:r>
          </a:p>
          <a:p>
            <a:r>
              <a:rPr lang="ru-RU" altLang="ru-RU">
                <a:latin typeface="Arial" pitchFamily="34" charset="0"/>
              </a:rPr>
              <a:t>Нажмите кнопку «Воспроизведение» на рисунке и посмотрите, как помехи могут влиять на передачу данных.</a:t>
            </a:r>
          </a:p>
          <a:p>
            <a:r>
              <a:rPr lang="ru-RU" altLang="ru-RU">
                <a:latin typeface="Arial" pitchFamily="34" charset="0"/>
              </a:rPr>
              <a:t>Для защиты от вредного влияния ЭМП и РЧП некоторые типы медных кабелей обернуты металлической экранирующей оболочкой. Такие кабели требуют надлежащего заземления.</a:t>
            </a:r>
          </a:p>
          <a:p>
            <a:r>
              <a:rPr lang="ru-RU" altLang="ru-RU">
                <a:latin typeface="Arial" pitchFamily="34" charset="0"/>
              </a:rPr>
              <a:t>В некоторых типах медных кабелей провода каждой пары скручены между собой, что обеспечивает эффективное подавление перекрестных помех.</a:t>
            </a:r>
          </a:p>
          <a:p>
            <a:r>
              <a:rPr lang="ru-RU" altLang="ru-RU">
                <a:latin typeface="Arial" pitchFamily="34" charset="0"/>
              </a:rPr>
              <a:t>Защищенность медного кабеля от электронных помех можно также повысить за счет следующих мер.</a:t>
            </a:r>
          </a:p>
          <a:p>
            <a:r>
              <a:rPr lang="ru-RU" altLang="ru-RU">
                <a:latin typeface="Arial" pitchFamily="34" charset="0"/>
              </a:rPr>
              <a:t>Выбор типа и категории кабеля, наиболее подходящих для данного сетевого окружения.</a:t>
            </a:r>
          </a:p>
          <a:p>
            <a:r>
              <a:rPr lang="ru-RU" altLang="ru-RU">
                <a:latin typeface="Arial" pitchFamily="34" charset="0"/>
              </a:rPr>
              <a:t>Проектирование кабельной инфраструктуры здания с обходом известных и потенциальных источников помех.</a:t>
            </a:r>
          </a:p>
          <a:p>
            <a:r>
              <a:rPr lang="ru-RU" altLang="ru-RU">
                <a:latin typeface="Arial" pitchFamily="34" charset="0"/>
              </a:rPr>
              <a:t>Соблюдение правил прокладки и подключения кабелей при монтаже.</a:t>
            </a:r>
          </a:p>
        </p:txBody>
      </p:sp>
    </p:spTree>
    <p:extLst>
      <p:ext uri="{BB962C8B-B14F-4D97-AF65-F5344CB8AC3E}">
        <p14:creationId xmlns:p14="http://schemas.microsoft.com/office/powerpoint/2010/main" val="4287296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656">
              <a:spcBef>
                <a:spcPct val="30000"/>
              </a:spcBef>
              <a:defRPr sz="1200">
                <a:solidFill>
                  <a:schemeClr val="tx1"/>
                </a:solidFill>
                <a:latin typeface="Arial" pitchFamily="34" charset="0"/>
              </a:defRPr>
            </a:lvl1pPr>
            <a:lvl2pPr marL="742508" indent="-284709" defTabSz="902656">
              <a:spcBef>
                <a:spcPct val="30000"/>
              </a:spcBef>
              <a:defRPr sz="1200">
                <a:solidFill>
                  <a:schemeClr val="tx1"/>
                </a:solidFill>
                <a:latin typeface="Arial" pitchFamily="34" charset="0"/>
              </a:defRPr>
            </a:lvl2pPr>
            <a:lvl3pPr marL="1142070" indent="-228091" defTabSz="902656">
              <a:spcBef>
                <a:spcPct val="30000"/>
              </a:spcBef>
              <a:defRPr sz="1200">
                <a:solidFill>
                  <a:schemeClr val="tx1"/>
                </a:solidFill>
                <a:latin typeface="Arial" pitchFamily="34" charset="0"/>
              </a:defRPr>
            </a:lvl3pPr>
            <a:lvl4pPr marL="1599869" indent="-228091" defTabSz="902656">
              <a:spcBef>
                <a:spcPct val="30000"/>
              </a:spcBef>
              <a:defRPr sz="1200">
                <a:solidFill>
                  <a:schemeClr val="tx1"/>
                </a:solidFill>
                <a:latin typeface="Arial" pitchFamily="34" charset="0"/>
              </a:defRPr>
            </a:lvl4pPr>
            <a:lvl5pPr marL="2056050" indent="-228091" defTabSz="902656">
              <a:spcBef>
                <a:spcPct val="30000"/>
              </a:spcBef>
              <a:defRPr sz="1200">
                <a:solidFill>
                  <a:schemeClr val="tx1"/>
                </a:solidFill>
                <a:latin typeface="Arial" pitchFamily="34" charset="0"/>
              </a:defRPr>
            </a:lvl5pPr>
            <a:lvl6pPr marL="2521936" indent="-228091" defTabSz="902656" eaLnBrk="0" fontAlgn="base" hangingPunct="0">
              <a:spcBef>
                <a:spcPct val="30000"/>
              </a:spcBef>
              <a:spcAft>
                <a:spcPct val="0"/>
              </a:spcAft>
              <a:defRPr sz="1200">
                <a:solidFill>
                  <a:schemeClr val="tx1"/>
                </a:solidFill>
                <a:latin typeface="Arial" pitchFamily="34" charset="0"/>
              </a:defRPr>
            </a:lvl6pPr>
            <a:lvl7pPr marL="2987823" indent="-228091" defTabSz="902656" eaLnBrk="0" fontAlgn="base" hangingPunct="0">
              <a:spcBef>
                <a:spcPct val="30000"/>
              </a:spcBef>
              <a:spcAft>
                <a:spcPct val="0"/>
              </a:spcAft>
              <a:defRPr sz="1200">
                <a:solidFill>
                  <a:schemeClr val="tx1"/>
                </a:solidFill>
                <a:latin typeface="Arial" pitchFamily="34" charset="0"/>
              </a:defRPr>
            </a:lvl7pPr>
            <a:lvl8pPr marL="3453710" indent="-228091" defTabSz="902656" eaLnBrk="0" fontAlgn="base" hangingPunct="0">
              <a:spcBef>
                <a:spcPct val="30000"/>
              </a:spcBef>
              <a:spcAft>
                <a:spcPct val="0"/>
              </a:spcAft>
              <a:defRPr sz="1200">
                <a:solidFill>
                  <a:schemeClr val="tx1"/>
                </a:solidFill>
                <a:latin typeface="Arial" pitchFamily="34" charset="0"/>
              </a:defRPr>
            </a:lvl8pPr>
            <a:lvl9pPr marL="3919597" indent="-228091" defTabSz="902656" eaLnBrk="0" fontAlgn="base" hangingPunct="0">
              <a:spcBef>
                <a:spcPct val="30000"/>
              </a:spcBef>
              <a:spcAft>
                <a:spcPct val="0"/>
              </a:spcAft>
              <a:defRPr sz="1200">
                <a:solidFill>
                  <a:schemeClr val="tx1"/>
                </a:solidFill>
                <a:latin typeface="Arial" pitchFamily="34" charset="0"/>
              </a:defRPr>
            </a:lvl9pPr>
          </a:lstStyle>
          <a:p>
            <a:pPr>
              <a:spcBef>
                <a:spcPct val="0"/>
              </a:spcBef>
            </a:pPr>
            <a:fld id="{79B5E776-E8DC-4600-B697-0686A85D32A0}" type="slidenum">
              <a:rPr lang="en-US" altLang="ru-RU" sz="800">
                <a:ea typeface="MS PGothic" pitchFamily="34" charset="-128"/>
              </a:rPr>
              <a:pPr>
                <a:spcBef>
                  <a:spcPct val="0"/>
                </a:spcBef>
              </a:pPr>
              <a:t>22</a:t>
            </a:fld>
            <a:endParaRPr lang="en-US" altLang="ru-RU" sz="800">
              <a:ea typeface="MS PGothic" pitchFamily="34" charset="-128"/>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1619" indent="-111619" defTabSz="1019127">
              <a:lnSpc>
                <a:spcPct val="80000"/>
              </a:lnSpc>
            </a:pPr>
            <a:r>
              <a:rPr lang="en-US" altLang="ru-RU">
                <a:solidFill>
                  <a:srgbClr val="000000"/>
                </a:solidFill>
                <a:latin typeface="Arial" pitchFamily="34" charset="0"/>
                <a:ea typeface="MS PGothic" pitchFamily="34" charset="-128"/>
              </a:rPr>
              <a:t>Раздел 4.2.1.1</a:t>
            </a:r>
          </a:p>
        </p:txBody>
      </p:sp>
    </p:spTree>
    <p:extLst>
      <p:ext uri="{BB962C8B-B14F-4D97-AF65-F5344CB8AC3E}">
        <p14:creationId xmlns:p14="http://schemas.microsoft.com/office/powerpoint/2010/main" val="1605486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656">
              <a:spcBef>
                <a:spcPct val="30000"/>
              </a:spcBef>
              <a:defRPr sz="1200">
                <a:solidFill>
                  <a:schemeClr val="tx1"/>
                </a:solidFill>
                <a:latin typeface="Arial" pitchFamily="34" charset="0"/>
              </a:defRPr>
            </a:lvl1pPr>
            <a:lvl2pPr marL="742508" indent="-284709" defTabSz="902656">
              <a:spcBef>
                <a:spcPct val="30000"/>
              </a:spcBef>
              <a:defRPr sz="1200">
                <a:solidFill>
                  <a:schemeClr val="tx1"/>
                </a:solidFill>
                <a:latin typeface="Arial" pitchFamily="34" charset="0"/>
              </a:defRPr>
            </a:lvl2pPr>
            <a:lvl3pPr marL="1142070" indent="-228091" defTabSz="902656">
              <a:spcBef>
                <a:spcPct val="30000"/>
              </a:spcBef>
              <a:defRPr sz="1200">
                <a:solidFill>
                  <a:schemeClr val="tx1"/>
                </a:solidFill>
                <a:latin typeface="Arial" pitchFamily="34" charset="0"/>
              </a:defRPr>
            </a:lvl3pPr>
            <a:lvl4pPr marL="1599869" indent="-228091" defTabSz="902656">
              <a:spcBef>
                <a:spcPct val="30000"/>
              </a:spcBef>
              <a:defRPr sz="1200">
                <a:solidFill>
                  <a:schemeClr val="tx1"/>
                </a:solidFill>
                <a:latin typeface="Arial" pitchFamily="34" charset="0"/>
              </a:defRPr>
            </a:lvl4pPr>
            <a:lvl5pPr marL="2056050" indent="-228091" defTabSz="902656">
              <a:spcBef>
                <a:spcPct val="30000"/>
              </a:spcBef>
              <a:defRPr sz="1200">
                <a:solidFill>
                  <a:schemeClr val="tx1"/>
                </a:solidFill>
                <a:latin typeface="Arial" pitchFamily="34" charset="0"/>
              </a:defRPr>
            </a:lvl5pPr>
            <a:lvl6pPr marL="2521936" indent="-228091" defTabSz="902656" eaLnBrk="0" fontAlgn="base" hangingPunct="0">
              <a:spcBef>
                <a:spcPct val="30000"/>
              </a:spcBef>
              <a:spcAft>
                <a:spcPct val="0"/>
              </a:spcAft>
              <a:defRPr sz="1200">
                <a:solidFill>
                  <a:schemeClr val="tx1"/>
                </a:solidFill>
                <a:latin typeface="Arial" pitchFamily="34" charset="0"/>
              </a:defRPr>
            </a:lvl6pPr>
            <a:lvl7pPr marL="2987823" indent="-228091" defTabSz="902656" eaLnBrk="0" fontAlgn="base" hangingPunct="0">
              <a:spcBef>
                <a:spcPct val="30000"/>
              </a:spcBef>
              <a:spcAft>
                <a:spcPct val="0"/>
              </a:spcAft>
              <a:defRPr sz="1200">
                <a:solidFill>
                  <a:schemeClr val="tx1"/>
                </a:solidFill>
                <a:latin typeface="Arial" pitchFamily="34" charset="0"/>
              </a:defRPr>
            </a:lvl7pPr>
            <a:lvl8pPr marL="3453710" indent="-228091" defTabSz="902656" eaLnBrk="0" fontAlgn="base" hangingPunct="0">
              <a:spcBef>
                <a:spcPct val="30000"/>
              </a:spcBef>
              <a:spcAft>
                <a:spcPct val="0"/>
              </a:spcAft>
              <a:defRPr sz="1200">
                <a:solidFill>
                  <a:schemeClr val="tx1"/>
                </a:solidFill>
                <a:latin typeface="Arial" pitchFamily="34" charset="0"/>
              </a:defRPr>
            </a:lvl8pPr>
            <a:lvl9pPr marL="3919597" indent="-228091" defTabSz="902656" eaLnBrk="0" fontAlgn="base" hangingPunct="0">
              <a:spcBef>
                <a:spcPct val="30000"/>
              </a:spcBef>
              <a:spcAft>
                <a:spcPct val="0"/>
              </a:spcAft>
              <a:defRPr sz="1200">
                <a:solidFill>
                  <a:schemeClr val="tx1"/>
                </a:solidFill>
                <a:latin typeface="Arial" pitchFamily="34" charset="0"/>
              </a:defRPr>
            </a:lvl9pPr>
          </a:lstStyle>
          <a:p>
            <a:pPr>
              <a:spcBef>
                <a:spcPct val="0"/>
              </a:spcBef>
            </a:pPr>
            <a:fld id="{A2739907-8936-4C7A-B4A0-362F3707997A}" type="slidenum">
              <a:rPr lang="en-US" altLang="ru-RU" sz="800">
                <a:ea typeface="MS PGothic" pitchFamily="34" charset="-128"/>
              </a:rPr>
              <a:pPr>
                <a:spcBef>
                  <a:spcPct val="0"/>
                </a:spcBef>
              </a:pPr>
              <a:t>23</a:t>
            </a:fld>
            <a:endParaRPr lang="en-US" altLang="ru-RU" sz="800">
              <a:ea typeface="MS PGothic" pitchFamily="34" charset="-128"/>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a:latin typeface="Arial" pitchFamily="34" charset="0"/>
              </a:rPr>
              <a:t>Типы медных кабелей</a:t>
            </a:r>
          </a:p>
          <a:p>
            <a:r>
              <a:rPr lang="ru-RU" altLang="ru-RU">
                <a:latin typeface="Arial" pitchFamily="34" charset="0"/>
              </a:rPr>
              <a:t>Для построения сетей используется три основных типа медных кабелей.</a:t>
            </a:r>
          </a:p>
          <a:p>
            <a:r>
              <a:rPr lang="ru-RU" altLang="ru-RU" b="1">
                <a:latin typeface="Arial" pitchFamily="34" charset="0"/>
              </a:rPr>
              <a:t>Неэкранированная витая пара (UTP).</a:t>
            </a:r>
            <a:endParaRPr lang="ru-RU" altLang="ru-RU">
              <a:latin typeface="Arial" pitchFamily="34" charset="0"/>
            </a:endParaRPr>
          </a:p>
          <a:p>
            <a:r>
              <a:rPr lang="ru-RU" altLang="ru-RU" b="1">
                <a:latin typeface="Arial" pitchFamily="34" charset="0"/>
              </a:rPr>
              <a:t>Экранированная витая пара (STP).</a:t>
            </a:r>
            <a:endParaRPr lang="ru-RU" altLang="ru-RU">
              <a:latin typeface="Arial" pitchFamily="34" charset="0"/>
            </a:endParaRPr>
          </a:p>
          <a:p>
            <a:r>
              <a:rPr lang="ru-RU" altLang="ru-RU" b="1">
                <a:latin typeface="Arial" pitchFamily="34" charset="0"/>
              </a:rPr>
              <a:t>Коаксиальные кабели.</a:t>
            </a:r>
            <a:endParaRPr lang="ru-RU" altLang="ru-RU">
              <a:latin typeface="Arial" pitchFamily="34" charset="0"/>
            </a:endParaRPr>
          </a:p>
          <a:p>
            <a:r>
              <a:rPr lang="ru-RU" altLang="ru-RU">
                <a:latin typeface="Arial" pitchFamily="34" charset="0"/>
              </a:rPr>
              <a:t>Эти кабели используются для соединения узлов локальной сети и подключения устройств сетевой инфраструктуры, таких как коммутаторы, маршрутизаторы и беспроводные точки доступа. В стандартах физического уровня описаны требования к кабелям для каждого из типов соединения и соответствующих им устройств.</a:t>
            </a:r>
          </a:p>
          <a:p>
            <a:r>
              <a:rPr lang="ru-RU" altLang="ru-RU">
                <a:latin typeface="Arial" pitchFamily="34" charset="0"/>
              </a:rPr>
              <a:t>Различные стандарты физического уровня требуют использования различных разъемов. Эти стандарты определяют физические размеры и допустимые электрические характеристики каждого типа разъемов. В сетевых средах передачи данных для обеспечения простого подключения и отключения используются модульные гнезда и штекеры. При этом физические разъемы одного типа могут использоваться для нескольких типов подключений. Например, разъем RJ-45 широко используется в локальных сетях (LAN) с одним типом сред передачи, а в некоторых глобальных сетях (WAN) — с другим типом.</a:t>
            </a:r>
          </a:p>
        </p:txBody>
      </p:sp>
    </p:spTree>
    <p:extLst>
      <p:ext uri="{BB962C8B-B14F-4D97-AF65-F5344CB8AC3E}">
        <p14:creationId xmlns:p14="http://schemas.microsoft.com/office/powerpoint/2010/main" val="2310730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656">
              <a:spcBef>
                <a:spcPct val="30000"/>
              </a:spcBef>
              <a:defRPr sz="1200">
                <a:solidFill>
                  <a:schemeClr val="tx1"/>
                </a:solidFill>
                <a:latin typeface="Arial" pitchFamily="34" charset="0"/>
              </a:defRPr>
            </a:lvl1pPr>
            <a:lvl2pPr marL="742508" indent="-284709" defTabSz="902656">
              <a:spcBef>
                <a:spcPct val="30000"/>
              </a:spcBef>
              <a:defRPr sz="1200">
                <a:solidFill>
                  <a:schemeClr val="tx1"/>
                </a:solidFill>
                <a:latin typeface="Arial" pitchFamily="34" charset="0"/>
              </a:defRPr>
            </a:lvl2pPr>
            <a:lvl3pPr marL="1142070" indent="-228091" defTabSz="902656">
              <a:spcBef>
                <a:spcPct val="30000"/>
              </a:spcBef>
              <a:defRPr sz="1200">
                <a:solidFill>
                  <a:schemeClr val="tx1"/>
                </a:solidFill>
                <a:latin typeface="Arial" pitchFamily="34" charset="0"/>
              </a:defRPr>
            </a:lvl3pPr>
            <a:lvl4pPr marL="1599869" indent="-228091" defTabSz="902656">
              <a:spcBef>
                <a:spcPct val="30000"/>
              </a:spcBef>
              <a:defRPr sz="1200">
                <a:solidFill>
                  <a:schemeClr val="tx1"/>
                </a:solidFill>
                <a:latin typeface="Arial" pitchFamily="34" charset="0"/>
              </a:defRPr>
            </a:lvl4pPr>
            <a:lvl5pPr marL="2056050" indent="-228091" defTabSz="902656">
              <a:spcBef>
                <a:spcPct val="30000"/>
              </a:spcBef>
              <a:defRPr sz="1200">
                <a:solidFill>
                  <a:schemeClr val="tx1"/>
                </a:solidFill>
                <a:latin typeface="Arial" pitchFamily="34" charset="0"/>
              </a:defRPr>
            </a:lvl5pPr>
            <a:lvl6pPr marL="2521936" indent="-228091" defTabSz="902656" eaLnBrk="0" fontAlgn="base" hangingPunct="0">
              <a:spcBef>
                <a:spcPct val="30000"/>
              </a:spcBef>
              <a:spcAft>
                <a:spcPct val="0"/>
              </a:spcAft>
              <a:defRPr sz="1200">
                <a:solidFill>
                  <a:schemeClr val="tx1"/>
                </a:solidFill>
                <a:latin typeface="Arial" pitchFamily="34" charset="0"/>
              </a:defRPr>
            </a:lvl6pPr>
            <a:lvl7pPr marL="2987823" indent="-228091" defTabSz="902656" eaLnBrk="0" fontAlgn="base" hangingPunct="0">
              <a:spcBef>
                <a:spcPct val="30000"/>
              </a:spcBef>
              <a:spcAft>
                <a:spcPct val="0"/>
              </a:spcAft>
              <a:defRPr sz="1200">
                <a:solidFill>
                  <a:schemeClr val="tx1"/>
                </a:solidFill>
                <a:latin typeface="Arial" pitchFamily="34" charset="0"/>
              </a:defRPr>
            </a:lvl7pPr>
            <a:lvl8pPr marL="3453710" indent="-228091" defTabSz="902656" eaLnBrk="0" fontAlgn="base" hangingPunct="0">
              <a:spcBef>
                <a:spcPct val="30000"/>
              </a:spcBef>
              <a:spcAft>
                <a:spcPct val="0"/>
              </a:spcAft>
              <a:defRPr sz="1200">
                <a:solidFill>
                  <a:schemeClr val="tx1"/>
                </a:solidFill>
                <a:latin typeface="Arial" pitchFamily="34" charset="0"/>
              </a:defRPr>
            </a:lvl8pPr>
            <a:lvl9pPr marL="3919597" indent="-228091" defTabSz="902656" eaLnBrk="0" fontAlgn="base" hangingPunct="0">
              <a:spcBef>
                <a:spcPct val="30000"/>
              </a:spcBef>
              <a:spcAft>
                <a:spcPct val="0"/>
              </a:spcAft>
              <a:defRPr sz="1200">
                <a:solidFill>
                  <a:schemeClr val="tx1"/>
                </a:solidFill>
                <a:latin typeface="Arial" pitchFamily="34" charset="0"/>
              </a:defRPr>
            </a:lvl9pPr>
          </a:lstStyle>
          <a:p>
            <a:pPr>
              <a:spcBef>
                <a:spcPct val="0"/>
              </a:spcBef>
            </a:pPr>
            <a:fld id="{A6E9DEC9-8AF2-4845-9063-AF0AD2D4DCD6}" type="slidenum">
              <a:rPr lang="en-US" altLang="ru-RU" sz="800">
                <a:ea typeface="MS PGothic" pitchFamily="34" charset="-128"/>
              </a:rPr>
              <a:pPr>
                <a:spcBef>
                  <a:spcPct val="0"/>
                </a:spcBef>
              </a:pPr>
              <a:t>24</a:t>
            </a:fld>
            <a:endParaRPr lang="en-US" altLang="ru-RU" sz="800">
              <a:ea typeface="MS PGothic" pitchFamily="34" charset="-128"/>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a:latin typeface="Arial" pitchFamily="34" charset="0"/>
              </a:rPr>
              <a:t>Кабель на основе неэкранированной витой пары</a:t>
            </a:r>
          </a:p>
          <a:p>
            <a:r>
              <a:rPr lang="ru-RU" altLang="ru-RU">
                <a:latin typeface="Arial" pitchFamily="34" charset="0"/>
              </a:rPr>
              <a:t>Кабели на основе неэкранированной витой пары (UTP) являются самым распространенной средой передачи данных. Кабели UTP с разъемами RJ-45 используются для соединения узлов с промежуточными сетевыми устройствами, такими как коммутаторы и маршрутизаторы.</a:t>
            </a:r>
          </a:p>
          <a:p>
            <a:r>
              <a:rPr lang="ru-RU" altLang="ru-RU">
                <a:latin typeface="Arial" pitchFamily="34" charset="0"/>
              </a:rPr>
              <a:t>Кабель UTP для локальных сетей состоит из четырех навитых друг на друга пар проводников с цветовой маркировкой, которые заключены в общую гибкую пластиковую оболочку, защищающую кабель от незначительных повреждений. Навивка проводников друг на друга снижает влияние помех от других проводников.</a:t>
            </a:r>
          </a:p>
          <a:p>
            <a:r>
              <a:rPr lang="ru-RU" altLang="ru-RU">
                <a:latin typeface="Arial" pitchFamily="34" charset="0"/>
              </a:rPr>
              <a:t>На рисунке показано, как цветовая маркировка позволяет идентифицировать пары и проводники, а также облегчает оконцовку кабелей.</a:t>
            </a:r>
          </a:p>
        </p:txBody>
      </p:sp>
    </p:spTree>
    <p:extLst>
      <p:ext uri="{BB962C8B-B14F-4D97-AF65-F5344CB8AC3E}">
        <p14:creationId xmlns:p14="http://schemas.microsoft.com/office/powerpoint/2010/main" val="1101533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656">
              <a:spcBef>
                <a:spcPct val="30000"/>
              </a:spcBef>
              <a:defRPr sz="1200">
                <a:solidFill>
                  <a:schemeClr val="tx1"/>
                </a:solidFill>
                <a:latin typeface="Arial" pitchFamily="34" charset="0"/>
              </a:defRPr>
            </a:lvl1pPr>
            <a:lvl2pPr marL="742508" indent="-284709" defTabSz="902656">
              <a:spcBef>
                <a:spcPct val="30000"/>
              </a:spcBef>
              <a:defRPr sz="1200">
                <a:solidFill>
                  <a:schemeClr val="tx1"/>
                </a:solidFill>
                <a:latin typeface="Arial" pitchFamily="34" charset="0"/>
              </a:defRPr>
            </a:lvl2pPr>
            <a:lvl3pPr marL="1142070" indent="-228091" defTabSz="902656">
              <a:spcBef>
                <a:spcPct val="30000"/>
              </a:spcBef>
              <a:defRPr sz="1200">
                <a:solidFill>
                  <a:schemeClr val="tx1"/>
                </a:solidFill>
                <a:latin typeface="Arial" pitchFamily="34" charset="0"/>
              </a:defRPr>
            </a:lvl3pPr>
            <a:lvl4pPr marL="1599869" indent="-228091" defTabSz="902656">
              <a:spcBef>
                <a:spcPct val="30000"/>
              </a:spcBef>
              <a:defRPr sz="1200">
                <a:solidFill>
                  <a:schemeClr val="tx1"/>
                </a:solidFill>
                <a:latin typeface="Arial" pitchFamily="34" charset="0"/>
              </a:defRPr>
            </a:lvl4pPr>
            <a:lvl5pPr marL="2056050" indent="-228091" defTabSz="902656">
              <a:spcBef>
                <a:spcPct val="30000"/>
              </a:spcBef>
              <a:defRPr sz="1200">
                <a:solidFill>
                  <a:schemeClr val="tx1"/>
                </a:solidFill>
                <a:latin typeface="Arial" pitchFamily="34" charset="0"/>
              </a:defRPr>
            </a:lvl5pPr>
            <a:lvl6pPr marL="2521936" indent="-228091" defTabSz="902656" eaLnBrk="0" fontAlgn="base" hangingPunct="0">
              <a:spcBef>
                <a:spcPct val="30000"/>
              </a:spcBef>
              <a:spcAft>
                <a:spcPct val="0"/>
              </a:spcAft>
              <a:defRPr sz="1200">
                <a:solidFill>
                  <a:schemeClr val="tx1"/>
                </a:solidFill>
                <a:latin typeface="Arial" pitchFamily="34" charset="0"/>
              </a:defRPr>
            </a:lvl6pPr>
            <a:lvl7pPr marL="2987823" indent="-228091" defTabSz="902656" eaLnBrk="0" fontAlgn="base" hangingPunct="0">
              <a:spcBef>
                <a:spcPct val="30000"/>
              </a:spcBef>
              <a:spcAft>
                <a:spcPct val="0"/>
              </a:spcAft>
              <a:defRPr sz="1200">
                <a:solidFill>
                  <a:schemeClr val="tx1"/>
                </a:solidFill>
                <a:latin typeface="Arial" pitchFamily="34" charset="0"/>
              </a:defRPr>
            </a:lvl7pPr>
            <a:lvl8pPr marL="3453710" indent="-228091" defTabSz="902656" eaLnBrk="0" fontAlgn="base" hangingPunct="0">
              <a:spcBef>
                <a:spcPct val="30000"/>
              </a:spcBef>
              <a:spcAft>
                <a:spcPct val="0"/>
              </a:spcAft>
              <a:defRPr sz="1200">
                <a:solidFill>
                  <a:schemeClr val="tx1"/>
                </a:solidFill>
                <a:latin typeface="Arial" pitchFamily="34" charset="0"/>
              </a:defRPr>
            </a:lvl8pPr>
            <a:lvl9pPr marL="3919597" indent="-228091" defTabSz="902656" eaLnBrk="0" fontAlgn="base" hangingPunct="0">
              <a:spcBef>
                <a:spcPct val="30000"/>
              </a:spcBef>
              <a:spcAft>
                <a:spcPct val="0"/>
              </a:spcAft>
              <a:defRPr sz="1200">
                <a:solidFill>
                  <a:schemeClr val="tx1"/>
                </a:solidFill>
                <a:latin typeface="Arial" pitchFamily="34" charset="0"/>
              </a:defRPr>
            </a:lvl9pPr>
          </a:lstStyle>
          <a:p>
            <a:pPr>
              <a:spcBef>
                <a:spcPct val="0"/>
              </a:spcBef>
            </a:pPr>
            <a:fld id="{AD490C30-2D42-4B1A-B39B-AF9B195D500A}" type="slidenum">
              <a:rPr lang="en-US" altLang="ru-RU" sz="800">
                <a:ea typeface="MS PGothic" pitchFamily="34" charset="-128"/>
              </a:rPr>
              <a:pPr>
                <a:spcBef>
                  <a:spcPct val="0"/>
                </a:spcBef>
              </a:pPr>
              <a:t>25</a:t>
            </a:fld>
            <a:endParaRPr lang="en-US" altLang="ru-RU" sz="800">
              <a:ea typeface="MS PGothic" pitchFamily="34" charset="-128"/>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a:latin typeface="Arial" pitchFamily="34" charset="0"/>
              </a:rPr>
              <a:t>Кабель на основе экранированной витой пары</a:t>
            </a:r>
          </a:p>
          <a:p>
            <a:r>
              <a:rPr lang="ru-RU" altLang="ru-RU">
                <a:latin typeface="Arial" pitchFamily="34" charset="0"/>
              </a:rPr>
              <a:t>Кабели на основе экранированной витой пары (STP) лучше защищены от помех, чем кабели UTP. Но при этом они значительно дороже, и их сложнее монтировать. Как и для кабелей типа UTP, для кабелей STP используется разъем RJ-45.</a:t>
            </a:r>
          </a:p>
          <a:p>
            <a:r>
              <a:rPr lang="ru-RU" altLang="ru-RU">
                <a:latin typeface="Arial" pitchFamily="34" charset="0"/>
              </a:rPr>
              <a:t>В кабелях STP применяется как экранирование для защиты от ЭМП и РЧП, так и навивка проводников друг на друга для защиты от перекрестных помех. Для получения наиболее полного эффекта от экранирования кабели STP оконечиваются специальными экранированными разъемами для экранированной витой пары. Если такой кабель не заземлить должным образом, то экран может действовать как антенна и принимать нежелательные сигналы.</a:t>
            </a:r>
          </a:p>
          <a:p>
            <a:r>
              <a:rPr lang="ru-RU" altLang="ru-RU">
                <a:latin typeface="Arial" pitchFamily="34" charset="0"/>
              </a:rPr>
              <a:t>На рисунке показан кабель STP, состоящий из четырех пар проводников, обернутых в отдельные экраны из фольги, которые сверху еще вместе обернуты общей экранирующей оплеткой или фольгой.</a:t>
            </a:r>
          </a:p>
        </p:txBody>
      </p:sp>
    </p:spTree>
    <p:extLst>
      <p:ext uri="{BB962C8B-B14F-4D97-AF65-F5344CB8AC3E}">
        <p14:creationId xmlns:p14="http://schemas.microsoft.com/office/powerpoint/2010/main" val="169978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656">
              <a:spcBef>
                <a:spcPct val="30000"/>
              </a:spcBef>
              <a:defRPr sz="1200">
                <a:solidFill>
                  <a:schemeClr val="tx1"/>
                </a:solidFill>
                <a:latin typeface="Arial" pitchFamily="34" charset="0"/>
              </a:defRPr>
            </a:lvl1pPr>
            <a:lvl2pPr marL="742508" indent="-284709" defTabSz="902656">
              <a:spcBef>
                <a:spcPct val="30000"/>
              </a:spcBef>
              <a:defRPr sz="1200">
                <a:solidFill>
                  <a:schemeClr val="tx1"/>
                </a:solidFill>
                <a:latin typeface="Arial" pitchFamily="34" charset="0"/>
              </a:defRPr>
            </a:lvl2pPr>
            <a:lvl3pPr marL="1142070" indent="-228091" defTabSz="902656">
              <a:spcBef>
                <a:spcPct val="30000"/>
              </a:spcBef>
              <a:defRPr sz="1200">
                <a:solidFill>
                  <a:schemeClr val="tx1"/>
                </a:solidFill>
                <a:latin typeface="Arial" pitchFamily="34" charset="0"/>
              </a:defRPr>
            </a:lvl3pPr>
            <a:lvl4pPr marL="1599869" indent="-228091" defTabSz="902656">
              <a:spcBef>
                <a:spcPct val="30000"/>
              </a:spcBef>
              <a:defRPr sz="1200">
                <a:solidFill>
                  <a:schemeClr val="tx1"/>
                </a:solidFill>
                <a:latin typeface="Arial" pitchFamily="34" charset="0"/>
              </a:defRPr>
            </a:lvl4pPr>
            <a:lvl5pPr marL="2056050" indent="-228091" defTabSz="902656">
              <a:spcBef>
                <a:spcPct val="30000"/>
              </a:spcBef>
              <a:defRPr sz="1200">
                <a:solidFill>
                  <a:schemeClr val="tx1"/>
                </a:solidFill>
                <a:latin typeface="Arial" pitchFamily="34" charset="0"/>
              </a:defRPr>
            </a:lvl5pPr>
            <a:lvl6pPr marL="2521936" indent="-228091" defTabSz="902656" eaLnBrk="0" fontAlgn="base" hangingPunct="0">
              <a:spcBef>
                <a:spcPct val="30000"/>
              </a:spcBef>
              <a:spcAft>
                <a:spcPct val="0"/>
              </a:spcAft>
              <a:defRPr sz="1200">
                <a:solidFill>
                  <a:schemeClr val="tx1"/>
                </a:solidFill>
                <a:latin typeface="Arial" pitchFamily="34" charset="0"/>
              </a:defRPr>
            </a:lvl6pPr>
            <a:lvl7pPr marL="2987823" indent="-228091" defTabSz="902656" eaLnBrk="0" fontAlgn="base" hangingPunct="0">
              <a:spcBef>
                <a:spcPct val="30000"/>
              </a:spcBef>
              <a:spcAft>
                <a:spcPct val="0"/>
              </a:spcAft>
              <a:defRPr sz="1200">
                <a:solidFill>
                  <a:schemeClr val="tx1"/>
                </a:solidFill>
                <a:latin typeface="Arial" pitchFamily="34" charset="0"/>
              </a:defRPr>
            </a:lvl7pPr>
            <a:lvl8pPr marL="3453710" indent="-228091" defTabSz="902656" eaLnBrk="0" fontAlgn="base" hangingPunct="0">
              <a:spcBef>
                <a:spcPct val="30000"/>
              </a:spcBef>
              <a:spcAft>
                <a:spcPct val="0"/>
              </a:spcAft>
              <a:defRPr sz="1200">
                <a:solidFill>
                  <a:schemeClr val="tx1"/>
                </a:solidFill>
                <a:latin typeface="Arial" pitchFamily="34" charset="0"/>
              </a:defRPr>
            </a:lvl8pPr>
            <a:lvl9pPr marL="3919597" indent="-228091" defTabSz="902656" eaLnBrk="0" fontAlgn="base" hangingPunct="0">
              <a:spcBef>
                <a:spcPct val="30000"/>
              </a:spcBef>
              <a:spcAft>
                <a:spcPct val="0"/>
              </a:spcAft>
              <a:defRPr sz="1200">
                <a:solidFill>
                  <a:schemeClr val="tx1"/>
                </a:solidFill>
                <a:latin typeface="Arial" pitchFamily="34" charset="0"/>
              </a:defRPr>
            </a:lvl9pPr>
          </a:lstStyle>
          <a:p>
            <a:pPr>
              <a:spcBef>
                <a:spcPct val="0"/>
              </a:spcBef>
            </a:pPr>
            <a:fld id="{93A6A45D-84BD-450E-81AA-374BBE096550}" type="slidenum">
              <a:rPr lang="en-US" altLang="ru-RU" sz="800">
                <a:ea typeface="MS PGothic" pitchFamily="34" charset="-128"/>
              </a:rPr>
              <a:pPr>
                <a:spcBef>
                  <a:spcPct val="0"/>
                </a:spcBef>
              </a:pPr>
              <a:t>26</a:t>
            </a:fld>
            <a:endParaRPr lang="en-US" altLang="ru-RU" sz="800">
              <a:ea typeface="MS PGothic" pitchFamily="34"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a:latin typeface="Arial" pitchFamily="34" charset="0"/>
              </a:rPr>
              <a:t>Коаксиальный кабель</a:t>
            </a:r>
          </a:p>
          <a:p>
            <a:r>
              <a:rPr lang="ru-RU" altLang="ru-RU">
                <a:latin typeface="Arial" pitchFamily="34" charset="0"/>
              </a:rPr>
              <a:t>Коаксиальный кабель называется так потому, что два проводника в нём используют одну и ту же ось. Как показано на рисунке, коаксиальный кабель состоит из следующих элементов.</a:t>
            </a:r>
          </a:p>
          <a:p>
            <a:r>
              <a:rPr lang="ru-RU" altLang="ru-RU">
                <a:latin typeface="Arial" pitchFamily="34" charset="0"/>
              </a:rPr>
              <a:t>Медный проводник, используемый для передачи электрических сигналов.</a:t>
            </a:r>
          </a:p>
          <a:p>
            <a:r>
              <a:rPr lang="ru-RU" altLang="ru-RU">
                <a:latin typeface="Arial" pitchFamily="34" charset="0"/>
              </a:rPr>
              <a:t>Слой гибкой пластиковой изоляции вокруг медного проводника.</a:t>
            </a:r>
          </a:p>
          <a:p>
            <a:r>
              <a:rPr lang="ru-RU" altLang="ru-RU">
                <a:latin typeface="Arial" pitchFamily="34" charset="0"/>
              </a:rPr>
              <a:t>Медная оплетка или металлическая фольга, окружающая слой изолирующего материала и выступающая в качестве второго провода в цепи, а также экрана для внутреннего проводника. Этот второй слой, называемый экраном, также снижает уровень внешних электромагнитных помех.</a:t>
            </a:r>
          </a:p>
          <a:p>
            <a:r>
              <a:rPr lang="ru-RU" altLang="ru-RU">
                <a:latin typeface="Arial" pitchFamily="34" charset="0"/>
              </a:rPr>
              <a:t>Снаружи кабель покрыт кабельной оболочкой для защиты от незначительных физических повреждений.</a:t>
            </a:r>
          </a:p>
          <a:p>
            <a:r>
              <a:rPr lang="ru-RU" altLang="ru-RU">
                <a:latin typeface="Arial" pitchFamily="34" charset="0"/>
              </a:rPr>
              <a:t>С коаксиальным кабелем используются различные типы разъемов.</a:t>
            </a:r>
          </a:p>
          <a:p>
            <a:r>
              <a:rPr lang="ru-RU" altLang="ru-RU">
                <a:latin typeface="Arial" pitchFamily="34" charset="0"/>
              </a:rPr>
              <a:t>Хотя в современных сетях Ethernet коаксиальные кабели фактически уступили место кабелям UTP, кабели коаксиальной структуры используются в следующих областях.</a:t>
            </a:r>
          </a:p>
          <a:p>
            <a:r>
              <a:rPr lang="ru-RU" altLang="ru-RU" b="1">
                <a:latin typeface="Arial" pitchFamily="34" charset="0"/>
              </a:rPr>
              <a:t>Оборудование беспроводных сетей.</a:t>
            </a:r>
            <a:r>
              <a:rPr lang="ru-RU" altLang="ru-RU">
                <a:latin typeface="Arial" pitchFamily="34" charset="0"/>
              </a:rPr>
              <a:t> Коаксиальные кабели используются для подключения антенн к устройствам беспроводной связи. Коаксиальный кабель обеспечивает передачу энергии радиочастотных сигналов между антеннами и радиооборудованием.</a:t>
            </a:r>
          </a:p>
          <a:p>
            <a:r>
              <a:rPr lang="ru-RU" altLang="ru-RU" b="1">
                <a:latin typeface="Arial" pitchFamily="34" charset="0"/>
              </a:rPr>
              <a:t>Сети кабельного телевидения с доступом в Интернет.</a:t>
            </a:r>
            <a:r>
              <a:rPr lang="ru-RU" altLang="ru-RU">
                <a:latin typeface="Arial" pitchFamily="34" charset="0"/>
              </a:rPr>
              <a:t> Операторы кабельных сетей предоставляют своим клиентам доступ в Интернет, частично заменяя коаксиальные кабели и соответствующие усилительные элементы на оптоволоконные кабели. Однако соединения в помещениях клиентов по-прежнему выполняются коаксиальными кабелями.</a:t>
            </a:r>
          </a:p>
        </p:txBody>
      </p:sp>
    </p:spTree>
    <p:extLst>
      <p:ext uri="{BB962C8B-B14F-4D97-AF65-F5344CB8AC3E}">
        <p14:creationId xmlns:p14="http://schemas.microsoft.com/office/powerpoint/2010/main" val="790525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656">
              <a:spcBef>
                <a:spcPct val="30000"/>
              </a:spcBef>
              <a:defRPr sz="1200">
                <a:solidFill>
                  <a:schemeClr val="tx1"/>
                </a:solidFill>
                <a:latin typeface="Arial" pitchFamily="34" charset="0"/>
              </a:defRPr>
            </a:lvl1pPr>
            <a:lvl2pPr marL="742508" indent="-284709" defTabSz="902656">
              <a:spcBef>
                <a:spcPct val="30000"/>
              </a:spcBef>
              <a:defRPr sz="1200">
                <a:solidFill>
                  <a:schemeClr val="tx1"/>
                </a:solidFill>
                <a:latin typeface="Arial" pitchFamily="34" charset="0"/>
              </a:defRPr>
            </a:lvl2pPr>
            <a:lvl3pPr marL="1142070" indent="-228091" defTabSz="902656">
              <a:spcBef>
                <a:spcPct val="30000"/>
              </a:spcBef>
              <a:defRPr sz="1200">
                <a:solidFill>
                  <a:schemeClr val="tx1"/>
                </a:solidFill>
                <a:latin typeface="Arial" pitchFamily="34" charset="0"/>
              </a:defRPr>
            </a:lvl3pPr>
            <a:lvl4pPr marL="1599869" indent="-228091" defTabSz="902656">
              <a:spcBef>
                <a:spcPct val="30000"/>
              </a:spcBef>
              <a:defRPr sz="1200">
                <a:solidFill>
                  <a:schemeClr val="tx1"/>
                </a:solidFill>
                <a:latin typeface="Arial" pitchFamily="34" charset="0"/>
              </a:defRPr>
            </a:lvl4pPr>
            <a:lvl5pPr marL="2056050" indent="-228091" defTabSz="902656">
              <a:spcBef>
                <a:spcPct val="30000"/>
              </a:spcBef>
              <a:defRPr sz="1200">
                <a:solidFill>
                  <a:schemeClr val="tx1"/>
                </a:solidFill>
                <a:latin typeface="Arial" pitchFamily="34" charset="0"/>
              </a:defRPr>
            </a:lvl5pPr>
            <a:lvl6pPr marL="2521936" indent="-228091" defTabSz="902656" eaLnBrk="0" fontAlgn="base" hangingPunct="0">
              <a:spcBef>
                <a:spcPct val="30000"/>
              </a:spcBef>
              <a:spcAft>
                <a:spcPct val="0"/>
              </a:spcAft>
              <a:defRPr sz="1200">
                <a:solidFill>
                  <a:schemeClr val="tx1"/>
                </a:solidFill>
                <a:latin typeface="Arial" pitchFamily="34" charset="0"/>
              </a:defRPr>
            </a:lvl6pPr>
            <a:lvl7pPr marL="2987823" indent="-228091" defTabSz="902656" eaLnBrk="0" fontAlgn="base" hangingPunct="0">
              <a:spcBef>
                <a:spcPct val="30000"/>
              </a:spcBef>
              <a:spcAft>
                <a:spcPct val="0"/>
              </a:spcAft>
              <a:defRPr sz="1200">
                <a:solidFill>
                  <a:schemeClr val="tx1"/>
                </a:solidFill>
                <a:latin typeface="Arial" pitchFamily="34" charset="0"/>
              </a:defRPr>
            </a:lvl7pPr>
            <a:lvl8pPr marL="3453710" indent="-228091" defTabSz="902656" eaLnBrk="0" fontAlgn="base" hangingPunct="0">
              <a:spcBef>
                <a:spcPct val="30000"/>
              </a:spcBef>
              <a:spcAft>
                <a:spcPct val="0"/>
              </a:spcAft>
              <a:defRPr sz="1200">
                <a:solidFill>
                  <a:schemeClr val="tx1"/>
                </a:solidFill>
                <a:latin typeface="Arial" pitchFamily="34" charset="0"/>
              </a:defRPr>
            </a:lvl8pPr>
            <a:lvl9pPr marL="3919597" indent="-228091" defTabSz="902656" eaLnBrk="0" fontAlgn="base" hangingPunct="0">
              <a:spcBef>
                <a:spcPct val="30000"/>
              </a:spcBef>
              <a:spcAft>
                <a:spcPct val="0"/>
              </a:spcAft>
              <a:defRPr sz="1200">
                <a:solidFill>
                  <a:schemeClr val="tx1"/>
                </a:solidFill>
                <a:latin typeface="Arial" pitchFamily="34" charset="0"/>
              </a:defRPr>
            </a:lvl9pPr>
          </a:lstStyle>
          <a:p>
            <a:pPr>
              <a:spcBef>
                <a:spcPct val="0"/>
              </a:spcBef>
            </a:pPr>
            <a:fld id="{8BD0C084-0724-4DC3-86D9-BA732CF97DE1}" type="slidenum">
              <a:rPr lang="en-US" altLang="ru-RU" sz="800">
                <a:ea typeface="MS PGothic" pitchFamily="34" charset="-128"/>
              </a:rPr>
              <a:pPr>
                <a:spcBef>
                  <a:spcPct val="0"/>
                </a:spcBef>
              </a:pPr>
              <a:t>27</a:t>
            </a:fld>
            <a:endParaRPr lang="en-US" altLang="ru-RU" sz="800">
              <a:ea typeface="MS PGothic"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latin typeface="Arial" pitchFamily="34" charset="0"/>
            </a:endParaRPr>
          </a:p>
        </p:txBody>
      </p:sp>
    </p:spTree>
    <p:extLst>
      <p:ext uri="{BB962C8B-B14F-4D97-AF65-F5344CB8AC3E}">
        <p14:creationId xmlns:p14="http://schemas.microsoft.com/office/powerpoint/2010/main" val="2290445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656">
              <a:spcBef>
                <a:spcPct val="30000"/>
              </a:spcBef>
              <a:defRPr sz="1200">
                <a:solidFill>
                  <a:schemeClr val="tx1"/>
                </a:solidFill>
                <a:latin typeface="Arial" pitchFamily="34" charset="0"/>
              </a:defRPr>
            </a:lvl1pPr>
            <a:lvl2pPr marL="742508" indent="-284709" defTabSz="902656">
              <a:spcBef>
                <a:spcPct val="30000"/>
              </a:spcBef>
              <a:defRPr sz="1200">
                <a:solidFill>
                  <a:schemeClr val="tx1"/>
                </a:solidFill>
                <a:latin typeface="Arial" pitchFamily="34" charset="0"/>
              </a:defRPr>
            </a:lvl2pPr>
            <a:lvl3pPr marL="1142070" indent="-228091" defTabSz="902656">
              <a:spcBef>
                <a:spcPct val="30000"/>
              </a:spcBef>
              <a:defRPr sz="1200">
                <a:solidFill>
                  <a:schemeClr val="tx1"/>
                </a:solidFill>
                <a:latin typeface="Arial" pitchFamily="34" charset="0"/>
              </a:defRPr>
            </a:lvl3pPr>
            <a:lvl4pPr marL="1599869" indent="-228091" defTabSz="902656">
              <a:spcBef>
                <a:spcPct val="30000"/>
              </a:spcBef>
              <a:defRPr sz="1200">
                <a:solidFill>
                  <a:schemeClr val="tx1"/>
                </a:solidFill>
                <a:latin typeface="Arial" pitchFamily="34" charset="0"/>
              </a:defRPr>
            </a:lvl4pPr>
            <a:lvl5pPr marL="2056050" indent="-228091" defTabSz="902656">
              <a:spcBef>
                <a:spcPct val="30000"/>
              </a:spcBef>
              <a:defRPr sz="1200">
                <a:solidFill>
                  <a:schemeClr val="tx1"/>
                </a:solidFill>
                <a:latin typeface="Arial" pitchFamily="34" charset="0"/>
              </a:defRPr>
            </a:lvl5pPr>
            <a:lvl6pPr marL="2521936" indent="-228091" defTabSz="902656" eaLnBrk="0" fontAlgn="base" hangingPunct="0">
              <a:spcBef>
                <a:spcPct val="30000"/>
              </a:spcBef>
              <a:spcAft>
                <a:spcPct val="0"/>
              </a:spcAft>
              <a:defRPr sz="1200">
                <a:solidFill>
                  <a:schemeClr val="tx1"/>
                </a:solidFill>
                <a:latin typeface="Arial" pitchFamily="34" charset="0"/>
              </a:defRPr>
            </a:lvl6pPr>
            <a:lvl7pPr marL="2987823" indent="-228091" defTabSz="902656" eaLnBrk="0" fontAlgn="base" hangingPunct="0">
              <a:spcBef>
                <a:spcPct val="30000"/>
              </a:spcBef>
              <a:spcAft>
                <a:spcPct val="0"/>
              </a:spcAft>
              <a:defRPr sz="1200">
                <a:solidFill>
                  <a:schemeClr val="tx1"/>
                </a:solidFill>
                <a:latin typeface="Arial" pitchFamily="34" charset="0"/>
              </a:defRPr>
            </a:lvl7pPr>
            <a:lvl8pPr marL="3453710" indent="-228091" defTabSz="902656" eaLnBrk="0" fontAlgn="base" hangingPunct="0">
              <a:spcBef>
                <a:spcPct val="30000"/>
              </a:spcBef>
              <a:spcAft>
                <a:spcPct val="0"/>
              </a:spcAft>
              <a:defRPr sz="1200">
                <a:solidFill>
                  <a:schemeClr val="tx1"/>
                </a:solidFill>
                <a:latin typeface="Arial" pitchFamily="34" charset="0"/>
              </a:defRPr>
            </a:lvl8pPr>
            <a:lvl9pPr marL="3919597" indent="-228091" defTabSz="902656" eaLnBrk="0" fontAlgn="base" hangingPunct="0">
              <a:spcBef>
                <a:spcPct val="30000"/>
              </a:spcBef>
              <a:spcAft>
                <a:spcPct val="0"/>
              </a:spcAft>
              <a:defRPr sz="1200">
                <a:solidFill>
                  <a:schemeClr val="tx1"/>
                </a:solidFill>
                <a:latin typeface="Arial" pitchFamily="34" charset="0"/>
              </a:defRPr>
            </a:lvl9pPr>
          </a:lstStyle>
          <a:p>
            <a:pPr>
              <a:spcBef>
                <a:spcPct val="0"/>
              </a:spcBef>
            </a:pPr>
            <a:fld id="{BCF9071A-FD47-4F93-B190-E3C5019519CA}" type="slidenum">
              <a:rPr lang="en-US" altLang="ru-RU" sz="800">
                <a:ea typeface="MS PGothic" pitchFamily="34" charset="-128"/>
              </a:rPr>
              <a:pPr>
                <a:spcBef>
                  <a:spcPct val="0"/>
                </a:spcBef>
              </a:pPr>
              <a:t>28</a:t>
            </a:fld>
            <a:endParaRPr lang="en-US" altLang="ru-RU" sz="800">
              <a:ea typeface="MS PGothic" pitchFamily="34" charset="-128"/>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a:latin typeface="Arial" pitchFamily="34" charset="0"/>
              </a:rPr>
              <a:t>Свойства оптоволоконных кабелей</a:t>
            </a:r>
          </a:p>
          <a:p>
            <a:r>
              <a:rPr lang="ru-RU" altLang="ru-RU">
                <a:latin typeface="Arial" pitchFamily="34" charset="0"/>
              </a:rPr>
              <a:t>Оптоволоконные кабели позволяют передавать данные на большие расстояния и с более высокой пропускной способностью, чем другие среды передачи. В отличие от медных проводов оптоволоконный кабель позволяет передавать сигналы с более низким затуханием. Такой кабель также абсолютно невосприимчив к воздействию электромагнитных и радиочастотных помех. Оптические кабели обычно используются для соединения сетевых устройств друг с другом.</a:t>
            </a:r>
          </a:p>
          <a:p>
            <a:r>
              <a:rPr lang="ru-RU" altLang="ru-RU">
                <a:latin typeface="Arial" pitchFamily="34" charset="0"/>
              </a:rPr>
              <a:t>Оптическое волокно — это гибкая, очень тонкая и прозрачная нить из химически чистого стекла толщиной немногим более человеческого волоса. Для передачи по оптоволоконному кабелю биты кодируются с помощью световых импульсов. Оптоволоконный кабель действует как световод, или «оптический волновод», обеспечивающий передачу светового сигнала между двумя концами кабеля с минимальными потерями.</a:t>
            </a:r>
          </a:p>
          <a:p>
            <a:r>
              <a:rPr lang="ru-RU" altLang="ru-RU">
                <a:latin typeface="Arial" pitchFamily="34" charset="0"/>
              </a:rPr>
              <a:t>В качестве аналогии представьте себе пустой сердечник от рулона бумажных полотенец, внутренние стенки которого покрыты зеркально отражающим материалом. Его длина составляет тысячу метров. При помощи небольшой лазерной указки через него со скоростью света передаются сигналы азбуки Морзе. По сути, именно так функционирует оптоволоконный кабель, только он имеет гораздо меньший диаметр и создан с применением самых современных оптических технологий.</a:t>
            </a:r>
          </a:p>
          <a:p>
            <a:r>
              <a:rPr lang="ru-RU" altLang="ru-RU">
                <a:latin typeface="Arial" pitchFamily="34" charset="0"/>
              </a:rPr>
              <a:t>В настоящее время оптоволоконные кабели используются в следующих четырех областях.</a:t>
            </a:r>
          </a:p>
          <a:p>
            <a:r>
              <a:rPr lang="ru-RU" altLang="ru-RU" b="1">
                <a:latin typeface="Arial" pitchFamily="34" charset="0"/>
              </a:rPr>
              <a:t>Корпоративные сети</a:t>
            </a:r>
            <a:r>
              <a:rPr lang="ru-RU" altLang="ru-RU">
                <a:latin typeface="Arial" pitchFamily="34" charset="0"/>
              </a:rPr>
              <a:t>. Оптоволоконные кабели используются в качестве магистральных кабелей и для соединений между устройствами сетевой инфраструктуры.</a:t>
            </a:r>
          </a:p>
          <a:p>
            <a:r>
              <a:rPr lang="ru-RU" altLang="ru-RU" b="1">
                <a:latin typeface="Arial" pitchFamily="34" charset="0"/>
              </a:rPr>
              <a:t>Технология «оптоволокно до квартиры» (FTTH)</a:t>
            </a:r>
            <a:r>
              <a:rPr lang="ru-RU" altLang="ru-RU">
                <a:latin typeface="Arial" pitchFamily="34" charset="0"/>
              </a:rPr>
              <a:t>. Оптоволоконные кабели используются для постоянного широкополосного доступа индивидуальных пользователей и небольших предприятий к сети.</a:t>
            </a:r>
          </a:p>
          <a:p>
            <a:r>
              <a:rPr lang="ru-RU" altLang="ru-RU" b="1">
                <a:latin typeface="Arial" pitchFamily="34" charset="0"/>
              </a:rPr>
              <a:t>Сети дальней связи</a:t>
            </a:r>
            <a:r>
              <a:rPr lang="ru-RU" altLang="ru-RU">
                <a:latin typeface="Arial" pitchFamily="34" charset="0"/>
              </a:rPr>
              <a:t>. Оптоволоконные кабели используются провайдерами услуг для международной и междугородной связи.</a:t>
            </a:r>
          </a:p>
          <a:p>
            <a:r>
              <a:rPr lang="ru-RU" altLang="ru-RU" b="1">
                <a:latin typeface="Arial" pitchFamily="34" charset="0"/>
              </a:rPr>
              <a:t>Подводные сети</a:t>
            </a:r>
            <a:r>
              <a:rPr lang="ru-RU" altLang="ru-RU">
                <a:latin typeface="Arial" pitchFamily="34" charset="0"/>
              </a:rPr>
              <a:t>. Оптоволоконные кабели используются для строительства надежных высокоскоростных линий связи, способных работать в тяжелых условиях больших глубин и обеспечивать связь на больших расстояниях, вплоть до трансокеанских. Щелкните </a:t>
            </a:r>
            <a:r>
              <a:rPr lang="ru-RU" altLang="ru-RU">
                <a:latin typeface="Arial" pitchFamily="34" charset="0"/>
                <a:hlinkClick r:id="rId3"/>
              </a:rPr>
              <a:t>ссылку</a:t>
            </a:r>
            <a:r>
              <a:rPr lang="ru-RU" altLang="ru-RU">
                <a:latin typeface="Arial" pitchFamily="34" charset="0"/>
              </a:rPr>
              <a:t> для просмотра телегеографической карты, на которой показаны маршруты подводных кабелей.</a:t>
            </a:r>
          </a:p>
          <a:p>
            <a:r>
              <a:rPr lang="ru-RU" altLang="ru-RU">
                <a:latin typeface="Arial" pitchFamily="34" charset="0"/>
              </a:rPr>
              <a:t>В этом курсе мы будем рассматривать использование оптоволоконных кабелей в рамках предприятия.</a:t>
            </a:r>
          </a:p>
        </p:txBody>
      </p:sp>
    </p:spTree>
    <p:extLst>
      <p:ext uri="{BB962C8B-B14F-4D97-AF65-F5344CB8AC3E}">
        <p14:creationId xmlns:p14="http://schemas.microsoft.com/office/powerpoint/2010/main" val="6780936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656">
              <a:spcBef>
                <a:spcPct val="30000"/>
              </a:spcBef>
              <a:defRPr sz="1200">
                <a:solidFill>
                  <a:schemeClr val="tx1"/>
                </a:solidFill>
                <a:latin typeface="Arial" pitchFamily="34" charset="0"/>
              </a:defRPr>
            </a:lvl1pPr>
            <a:lvl2pPr marL="742508" indent="-284709" defTabSz="902656">
              <a:spcBef>
                <a:spcPct val="30000"/>
              </a:spcBef>
              <a:defRPr sz="1200">
                <a:solidFill>
                  <a:schemeClr val="tx1"/>
                </a:solidFill>
                <a:latin typeface="Arial" pitchFamily="34" charset="0"/>
              </a:defRPr>
            </a:lvl2pPr>
            <a:lvl3pPr marL="1142070" indent="-228091" defTabSz="902656">
              <a:spcBef>
                <a:spcPct val="30000"/>
              </a:spcBef>
              <a:defRPr sz="1200">
                <a:solidFill>
                  <a:schemeClr val="tx1"/>
                </a:solidFill>
                <a:latin typeface="Arial" pitchFamily="34" charset="0"/>
              </a:defRPr>
            </a:lvl3pPr>
            <a:lvl4pPr marL="1599869" indent="-228091" defTabSz="902656">
              <a:spcBef>
                <a:spcPct val="30000"/>
              </a:spcBef>
              <a:defRPr sz="1200">
                <a:solidFill>
                  <a:schemeClr val="tx1"/>
                </a:solidFill>
                <a:latin typeface="Arial" pitchFamily="34" charset="0"/>
              </a:defRPr>
            </a:lvl4pPr>
            <a:lvl5pPr marL="2056050" indent="-228091" defTabSz="902656">
              <a:spcBef>
                <a:spcPct val="30000"/>
              </a:spcBef>
              <a:defRPr sz="1200">
                <a:solidFill>
                  <a:schemeClr val="tx1"/>
                </a:solidFill>
                <a:latin typeface="Arial" pitchFamily="34" charset="0"/>
              </a:defRPr>
            </a:lvl5pPr>
            <a:lvl6pPr marL="2521936" indent="-228091" defTabSz="902656" eaLnBrk="0" fontAlgn="base" hangingPunct="0">
              <a:spcBef>
                <a:spcPct val="30000"/>
              </a:spcBef>
              <a:spcAft>
                <a:spcPct val="0"/>
              </a:spcAft>
              <a:defRPr sz="1200">
                <a:solidFill>
                  <a:schemeClr val="tx1"/>
                </a:solidFill>
                <a:latin typeface="Arial" pitchFamily="34" charset="0"/>
              </a:defRPr>
            </a:lvl6pPr>
            <a:lvl7pPr marL="2987823" indent="-228091" defTabSz="902656" eaLnBrk="0" fontAlgn="base" hangingPunct="0">
              <a:spcBef>
                <a:spcPct val="30000"/>
              </a:spcBef>
              <a:spcAft>
                <a:spcPct val="0"/>
              </a:spcAft>
              <a:defRPr sz="1200">
                <a:solidFill>
                  <a:schemeClr val="tx1"/>
                </a:solidFill>
                <a:latin typeface="Arial" pitchFamily="34" charset="0"/>
              </a:defRPr>
            </a:lvl7pPr>
            <a:lvl8pPr marL="3453710" indent="-228091" defTabSz="902656" eaLnBrk="0" fontAlgn="base" hangingPunct="0">
              <a:spcBef>
                <a:spcPct val="30000"/>
              </a:spcBef>
              <a:spcAft>
                <a:spcPct val="0"/>
              </a:spcAft>
              <a:defRPr sz="1200">
                <a:solidFill>
                  <a:schemeClr val="tx1"/>
                </a:solidFill>
                <a:latin typeface="Arial" pitchFamily="34" charset="0"/>
              </a:defRPr>
            </a:lvl8pPr>
            <a:lvl9pPr marL="3919597" indent="-228091" defTabSz="902656" eaLnBrk="0" fontAlgn="base" hangingPunct="0">
              <a:spcBef>
                <a:spcPct val="30000"/>
              </a:spcBef>
              <a:spcAft>
                <a:spcPct val="0"/>
              </a:spcAft>
              <a:defRPr sz="1200">
                <a:solidFill>
                  <a:schemeClr val="tx1"/>
                </a:solidFill>
                <a:latin typeface="Arial" pitchFamily="34" charset="0"/>
              </a:defRPr>
            </a:lvl9pPr>
          </a:lstStyle>
          <a:p>
            <a:pPr>
              <a:spcBef>
                <a:spcPct val="0"/>
              </a:spcBef>
            </a:pPr>
            <a:fld id="{9E52C2FC-0FF7-4570-A955-BE242E7D2A92}" type="slidenum">
              <a:rPr lang="en-US" altLang="ru-RU" sz="800">
                <a:ea typeface="MS PGothic" pitchFamily="34" charset="-128"/>
              </a:rPr>
              <a:pPr>
                <a:spcBef>
                  <a:spcPct val="0"/>
                </a:spcBef>
              </a:pPr>
              <a:t>29</a:t>
            </a:fld>
            <a:endParaRPr lang="en-US" altLang="ru-RU" sz="800">
              <a:ea typeface="MS PGothic" pitchFamily="34" charset="-128"/>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a:latin typeface="Arial" pitchFamily="34" charset="0"/>
              </a:rPr>
              <a:t>Конструкция оптоволоконного кабеля</a:t>
            </a:r>
          </a:p>
          <a:p>
            <a:r>
              <a:rPr lang="ru-RU" altLang="ru-RU">
                <a:latin typeface="Arial" pitchFamily="34" charset="0"/>
              </a:rPr>
              <a:t>Оптоволокно состоит из двух видов стеклянных компонентов (сердечника и внутренней оболочки) и защитной внешней оболочки. Нажмите на каждый компонент для получения дополнительной информации.</a:t>
            </a:r>
          </a:p>
          <a:p>
            <a:r>
              <a:rPr lang="ru-RU" altLang="ru-RU">
                <a:latin typeface="Arial" pitchFamily="34" charset="0"/>
              </a:rPr>
              <a:t>Хотя оптоволокно очень тонкое и плохо переносит сильные изгибы, но благодаря свойствам сердечника и оболочки оно очень прочное. Благодаря своей прочности оптическое волокно может использоваться в самых тяжелых условиях эксплуатации.</a:t>
            </a:r>
            <a:endParaRPr lang="en-US" altLang="ru-RU">
              <a:latin typeface="Arial" pitchFamily="34" charset="0"/>
            </a:endParaRPr>
          </a:p>
          <a:p>
            <a:r>
              <a:rPr lang="ru-RU" altLang="ru-RU">
                <a:latin typeface="Arial" pitchFamily="34" charset="0"/>
              </a:rPr>
              <a:t>Внешняя оболочка- Обычно это ПВХ-оболочка для защиты волокна от истирания, влаги и загрязнений. Состав внешней оболочки зависит от области применения кабеля.</a:t>
            </a:r>
          </a:p>
          <a:p>
            <a:r>
              <a:rPr lang="ru-RU" altLang="ru-RU">
                <a:latin typeface="Arial" pitchFamily="34" charset="0"/>
              </a:rPr>
              <a:t>Уплотняющий слой – окружает буфер и защищает оптоволоконный кабель от растяжения при вытаскивании. В качестве материаля для уплотняющего слоя </a:t>
            </a:r>
          </a:p>
          <a:p>
            <a:r>
              <a:rPr lang="ru-RU" altLang="ru-RU">
                <a:latin typeface="Arial" pitchFamily="34" charset="0"/>
              </a:rPr>
              <a:t>часто используется материал для изготовления бронежилетов</a:t>
            </a:r>
          </a:p>
          <a:p>
            <a:r>
              <a:rPr lang="ru-RU" altLang="ru-RU">
                <a:latin typeface="Arial" pitchFamily="34" charset="0"/>
              </a:rPr>
              <a:t>Буфер – используется для защиты сердечника кабеля и оболочки оптического волокна от повреждений</a:t>
            </a:r>
          </a:p>
          <a:p>
            <a:r>
              <a:rPr lang="ru-RU" altLang="ru-RU">
                <a:latin typeface="Arial" pitchFamily="34" charset="0"/>
              </a:rPr>
              <a:t>Оболочка оптического волокна – изготовляется из материалов, слегка отличающихся от тех, из которых изготовлен сердечник. Выполняет роль своего рода зеркала, которое отражает свет в сердечник оптоволоконного кабеля. Это предотвращает рассеивание света при прохождении его по кабелю.</a:t>
            </a:r>
          </a:p>
          <a:p>
            <a:r>
              <a:rPr lang="ru-RU" altLang="ru-RU">
                <a:latin typeface="Arial" pitchFamily="34" charset="0"/>
              </a:rPr>
              <a:t>Ядро – сердечник и есть светопередающая среда в центре оптоволоконного кабеля. Как правило, он выполняется из кварца или стекла. По сердечнику передаются световые импульсы. </a:t>
            </a:r>
          </a:p>
        </p:txBody>
      </p:sp>
    </p:spTree>
    <p:extLst>
      <p:ext uri="{BB962C8B-B14F-4D97-AF65-F5344CB8AC3E}">
        <p14:creationId xmlns:p14="http://schemas.microsoft.com/office/powerpoint/2010/main" val="723276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3</a:t>
            </a:fld>
            <a:endParaRPr lang="ru-RU"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endParaRPr lang="ru-RU" b="0" dirty="0"/>
          </a:p>
        </p:txBody>
      </p:sp>
    </p:spTree>
    <p:extLst>
      <p:ext uri="{BB962C8B-B14F-4D97-AF65-F5344CB8AC3E}">
        <p14:creationId xmlns:p14="http://schemas.microsoft.com/office/powerpoint/2010/main" val="2867733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656">
              <a:spcBef>
                <a:spcPct val="30000"/>
              </a:spcBef>
              <a:defRPr sz="1200">
                <a:solidFill>
                  <a:schemeClr val="tx1"/>
                </a:solidFill>
                <a:latin typeface="Arial" pitchFamily="34" charset="0"/>
              </a:defRPr>
            </a:lvl1pPr>
            <a:lvl2pPr marL="742508" indent="-284709" defTabSz="902656">
              <a:spcBef>
                <a:spcPct val="30000"/>
              </a:spcBef>
              <a:defRPr sz="1200">
                <a:solidFill>
                  <a:schemeClr val="tx1"/>
                </a:solidFill>
                <a:latin typeface="Arial" pitchFamily="34" charset="0"/>
              </a:defRPr>
            </a:lvl2pPr>
            <a:lvl3pPr marL="1142070" indent="-228091" defTabSz="902656">
              <a:spcBef>
                <a:spcPct val="30000"/>
              </a:spcBef>
              <a:defRPr sz="1200">
                <a:solidFill>
                  <a:schemeClr val="tx1"/>
                </a:solidFill>
                <a:latin typeface="Arial" pitchFamily="34" charset="0"/>
              </a:defRPr>
            </a:lvl3pPr>
            <a:lvl4pPr marL="1599869" indent="-228091" defTabSz="902656">
              <a:spcBef>
                <a:spcPct val="30000"/>
              </a:spcBef>
              <a:defRPr sz="1200">
                <a:solidFill>
                  <a:schemeClr val="tx1"/>
                </a:solidFill>
                <a:latin typeface="Arial" pitchFamily="34" charset="0"/>
              </a:defRPr>
            </a:lvl4pPr>
            <a:lvl5pPr marL="2056050" indent="-228091" defTabSz="902656">
              <a:spcBef>
                <a:spcPct val="30000"/>
              </a:spcBef>
              <a:defRPr sz="1200">
                <a:solidFill>
                  <a:schemeClr val="tx1"/>
                </a:solidFill>
                <a:latin typeface="Arial" pitchFamily="34" charset="0"/>
              </a:defRPr>
            </a:lvl5pPr>
            <a:lvl6pPr marL="2521936" indent="-228091" defTabSz="902656" eaLnBrk="0" fontAlgn="base" hangingPunct="0">
              <a:spcBef>
                <a:spcPct val="30000"/>
              </a:spcBef>
              <a:spcAft>
                <a:spcPct val="0"/>
              </a:spcAft>
              <a:defRPr sz="1200">
                <a:solidFill>
                  <a:schemeClr val="tx1"/>
                </a:solidFill>
                <a:latin typeface="Arial" pitchFamily="34" charset="0"/>
              </a:defRPr>
            </a:lvl6pPr>
            <a:lvl7pPr marL="2987823" indent="-228091" defTabSz="902656" eaLnBrk="0" fontAlgn="base" hangingPunct="0">
              <a:spcBef>
                <a:spcPct val="30000"/>
              </a:spcBef>
              <a:spcAft>
                <a:spcPct val="0"/>
              </a:spcAft>
              <a:defRPr sz="1200">
                <a:solidFill>
                  <a:schemeClr val="tx1"/>
                </a:solidFill>
                <a:latin typeface="Arial" pitchFamily="34" charset="0"/>
              </a:defRPr>
            </a:lvl7pPr>
            <a:lvl8pPr marL="3453710" indent="-228091" defTabSz="902656" eaLnBrk="0" fontAlgn="base" hangingPunct="0">
              <a:spcBef>
                <a:spcPct val="30000"/>
              </a:spcBef>
              <a:spcAft>
                <a:spcPct val="0"/>
              </a:spcAft>
              <a:defRPr sz="1200">
                <a:solidFill>
                  <a:schemeClr val="tx1"/>
                </a:solidFill>
                <a:latin typeface="Arial" pitchFamily="34" charset="0"/>
              </a:defRPr>
            </a:lvl8pPr>
            <a:lvl9pPr marL="3919597" indent="-228091" defTabSz="902656" eaLnBrk="0" fontAlgn="base" hangingPunct="0">
              <a:spcBef>
                <a:spcPct val="30000"/>
              </a:spcBef>
              <a:spcAft>
                <a:spcPct val="0"/>
              </a:spcAft>
              <a:defRPr sz="1200">
                <a:solidFill>
                  <a:schemeClr val="tx1"/>
                </a:solidFill>
                <a:latin typeface="Arial" pitchFamily="34" charset="0"/>
              </a:defRPr>
            </a:lvl9pPr>
          </a:lstStyle>
          <a:p>
            <a:pPr>
              <a:spcBef>
                <a:spcPct val="0"/>
              </a:spcBef>
            </a:pPr>
            <a:fld id="{98E9BD57-FFC6-42B5-975D-195F7DF2164D}" type="slidenum">
              <a:rPr lang="en-US" altLang="ru-RU" sz="800">
                <a:ea typeface="MS PGothic" pitchFamily="34" charset="-128"/>
              </a:rPr>
              <a:pPr>
                <a:spcBef>
                  <a:spcPct val="0"/>
                </a:spcBef>
              </a:pPr>
              <a:t>30</a:t>
            </a:fld>
            <a:endParaRPr lang="en-US" altLang="ru-RU" sz="800">
              <a:ea typeface="MS PGothic" pitchFamily="34" charset="-128"/>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ru-RU">
                <a:latin typeface="Arial" pitchFamily="34" charset="0"/>
              </a:rPr>
              <a:t>T</a:t>
            </a:r>
            <a:r>
              <a:rPr lang="ru-RU" altLang="ru-RU">
                <a:latin typeface="Arial" pitchFamily="34" charset="0"/>
              </a:rPr>
              <a:t>ипы оптоволоконных кабелей</a:t>
            </a:r>
          </a:p>
          <a:p>
            <a:r>
              <a:rPr lang="ru-RU" altLang="ru-RU">
                <a:latin typeface="Arial" pitchFamily="34" charset="0"/>
              </a:rPr>
              <a:t>Световые импульсы, с помощью которых биты данных кодируются для передачи, могут генерироваться следующими источниками.</a:t>
            </a:r>
          </a:p>
          <a:p>
            <a:r>
              <a:rPr lang="ru-RU" altLang="ru-RU">
                <a:latin typeface="Arial" pitchFamily="34" charset="0"/>
              </a:rPr>
              <a:t>Лазеры.</a:t>
            </a:r>
          </a:p>
          <a:p>
            <a:r>
              <a:rPr lang="ru-RU" altLang="ru-RU">
                <a:latin typeface="Arial" pitchFamily="34" charset="0"/>
              </a:rPr>
              <a:t>Светоизлучающие диоды (LED).</a:t>
            </a:r>
          </a:p>
          <a:p>
            <a:r>
              <a:rPr lang="ru-RU" altLang="ru-RU">
                <a:latin typeface="Arial" pitchFamily="34" charset="0"/>
              </a:rPr>
              <a:t>На стороне приема полупроводниковые устройства, называемые фотодиодами, принимают световые импульсы и преобразуют их в напряжения. Передаваемое по оптоволоконному кабелю лазерное излучение опасно для глаз. Поэтому при работе с активным оптоволоконным кабелем следует соблюдать меры предосторожности.</a:t>
            </a:r>
          </a:p>
          <a:p>
            <a:r>
              <a:rPr lang="ru-RU" altLang="ru-RU">
                <a:latin typeface="Arial" pitchFamily="34" charset="0"/>
              </a:rPr>
              <a:t>Оптоволоконные кабели подразделяются на два основных типа.</a:t>
            </a:r>
          </a:p>
          <a:p>
            <a:r>
              <a:rPr lang="ru-RU" altLang="ru-RU" b="1">
                <a:latin typeface="Arial" pitchFamily="34" charset="0"/>
              </a:rPr>
              <a:t>Одномодовый оптоволоконный кабель (Single-mode fiber, SMF).</a:t>
            </a:r>
            <a:r>
              <a:rPr lang="ru-RU" altLang="ru-RU">
                <a:latin typeface="Arial" pitchFamily="34" charset="0"/>
              </a:rPr>
              <a:t> Имеет сердечник очень малого диаметра. Для передачи луча света требуется дорогостоящая лазерная технология (см. рисунок 1). Широко используется для организации линий связи протяженностью несколько сот километров, например для дальней телефонии и кабельного телевидения.</a:t>
            </a:r>
          </a:p>
          <a:p>
            <a:r>
              <a:rPr lang="ru-RU" altLang="ru-RU" b="1">
                <a:latin typeface="Arial" pitchFamily="34" charset="0"/>
              </a:rPr>
              <a:t>Многомодовый оптоволоконный кабель (Multimode fiber, MMF)</a:t>
            </a:r>
            <a:r>
              <a:rPr lang="ru-RU" altLang="ru-RU">
                <a:latin typeface="Arial" pitchFamily="34" charset="0"/>
              </a:rPr>
              <a:t>. Имеет сердечник большего диаметра. Для передачи световых импульсов используются светодиодные излучатели. Как показано на рисунке 2, свет, излучаемый светодиодом, входит в многомодовое волокно под разными углами. Такие кабели популярны в локальных сетях, поскольку позволяют использовать для работы недорогие светодиоды. Многомодовый кабель обеспечивает пропускную способность до 10 Гбит/с на расстоянии до 550 метров.</a:t>
            </a:r>
          </a:p>
          <a:p>
            <a:r>
              <a:rPr lang="ru-RU" altLang="ru-RU">
                <a:latin typeface="Arial" pitchFamily="34" charset="0"/>
              </a:rPr>
              <a:t>Одно из основных отличий между МОК и ООК — уровень дисперсии. Под дисперсией в данном контексте понимается расширение светового импульса по мере его движения по оптическому волокну. Чем выше дисперсия, тем больше потери сигнала.</a:t>
            </a:r>
          </a:p>
        </p:txBody>
      </p:sp>
    </p:spTree>
    <p:extLst>
      <p:ext uri="{BB962C8B-B14F-4D97-AF65-F5344CB8AC3E}">
        <p14:creationId xmlns:p14="http://schemas.microsoft.com/office/powerpoint/2010/main" val="24528547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656">
              <a:spcBef>
                <a:spcPct val="30000"/>
              </a:spcBef>
              <a:defRPr sz="1200">
                <a:solidFill>
                  <a:schemeClr val="tx1"/>
                </a:solidFill>
                <a:latin typeface="Arial" pitchFamily="34" charset="0"/>
              </a:defRPr>
            </a:lvl1pPr>
            <a:lvl2pPr marL="742508" indent="-284709" defTabSz="902656">
              <a:spcBef>
                <a:spcPct val="30000"/>
              </a:spcBef>
              <a:defRPr sz="1200">
                <a:solidFill>
                  <a:schemeClr val="tx1"/>
                </a:solidFill>
                <a:latin typeface="Arial" pitchFamily="34" charset="0"/>
              </a:defRPr>
            </a:lvl2pPr>
            <a:lvl3pPr marL="1142070" indent="-228091" defTabSz="902656">
              <a:spcBef>
                <a:spcPct val="30000"/>
              </a:spcBef>
              <a:defRPr sz="1200">
                <a:solidFill>
                  <a:schemeClr val="tx1"/>
                </a:solidFill>
                <a:latin typeface="Arial" pitchFamily="34" charset="0"/>
              </a:defRPr>
            </a:lvl3pPr>
            <a:lvl4pPr marL="1599869" indent="-228091" defTabSz="902656">
              <a:spcBef>
                <a:spcPct val="30000"/>
              </a:spcBef>
              <a:defRPr sz="1200">
                <a:solidFill>
                  <a:schemeClr val="tx1"/>
                </a:solidFill>
                <a:latin typeface="Arial" pitchFamily="34" charset="0"/>
              </a:defRPr>
            </a:lvl4pPr>
            <a:lvl5pPr marL="2056050" indent="-228091" defTabSz="902656">
              <a:spcBef>
                <a:spcPct val="30000"/>
              </a:spcBef>
              <a:defRPr sz="1200">
                <a:solidFill>
                  <a:schemeClr val="tx1"/>
                </a:solidFill>
                <a:latin typeface="Arial" pitchFamily="34" charset="0"/>
              </a:defRPr>
            </a:lvl5pPr>
            <a:lvl6pPr marL="2521936" indent="-228091" defTabSz="902656" eaLnBrk="0" fontAlgn="base" hangingPunct="0">
              <a:spcBef>
                <a:spcPct val="30000"/>
              </a:spcBef>
              <a:spcAft>
                <a:spcPct val="0"/>
              </a:spcAft>
              <a:defRPr sz="1200">
                <a:solidFill>
                  <a:schemeClr val="tx1"/>
                </a:solidFill>
                <a:latin typeface="Arial" pitchFamily="34" charset="0"/>
              </a:defRPr>
            </a:lvl6pPr>
            <a:lvl7pPr marL="2987823" indent="-228091" defTabSz="902656" eaLnBrk="0" fontAlgn="base" hangingPunct="0">
              <a:spcBef>
                <a:spcPct val="30000"/>
              </a:spcBef>
              <a:spcAft>
                <a:spcPct val="0"/>
              </a:spcAft>
              <a:defRPr sz="1200">
                <a:solidFill>
                  <a:schemeClr val="tx1"/>
                </a:solidFill>
                <a:latin typeface="Arial" pitchFamily="34" charset="0"/>
              </a:defRPr>
            </a:lvl7pPr>
            <a:lvl8pPr marL="3453710" indent="-228091" defTabSz="902656" eaLnBrk="0" fontAlgn="base" hangingPunct="0">
              <a:spcBef>
                <a:spcPct val="30000"/>
              </a:spcBef>
              <a:spcAft>
                <a:spcPct val="0"/>
              </a:spcAft>
              <a:defRPr sz="1200">
                <a:solidFill>
                  <a:schemeClr val="tx1"/>
                </a:solidFill>
                <a:latin typeface="Arial" pitchFamily="34" charset="0"/>
              </a:defRPr>
            </a:lvl8pPr>
            <a:lvl9pPr marL="3919597" indent="-228091" defTabSz="902656" eaLnBrk="0" fontAlgn="base" hangingPunct="0">
              <a:spcBef>
                <a:spcPct val="30000"/>
              </a:spcBef>
              <a:spcAft>
                <a:spcPct val="0"/>
              </a:spcAft>
              <a:defRPr sz="1200">
                <a:solidFill>
                  <a:schemeClr val="tx1"/>
                </a:solidFill>
                <a:latin typeface="Arial" pitchFamily="34" charset="0"/>
              </a:defRPr>
            </a:lvl9pPr>
          </a:lstStyle>
          <a:p>
            <a:pPr>
              <a:spcBef>
                <a:spcPct val="0"/>
              </a:spcBef>
            </a:pPr>
            <a:fld id="{51F068AB-4FFE-4C09-9FF1-3AB3070AA548}" type="slidenum">
              <a:rPr lang="en-US" altLang="ru-RU" sz="800">
                <a:ea typeface="MS PGothic" pitchFamily="34" charset="-128"/>
              </a:rPr>
              <a:pPr>
                <a:spcBef>
                  <a:spcPct val="0"/>
                </a:spcBef>
              </a:pPr>
              <a:t>31</a:t>
            </a:fld>
            <a:endParaRPr lang="en-US" altLang="ru-RU" sz="800">
              <a:ea typeface="MS PGothic" pitchFamily="34" charset="-128"/>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a:latin typeface="Arial" pitchFamily="34" charset="0"/>
              </a:rPr>
              <a:t>Оптоволоконные разъемы</a:t>
            </a:r>
          </a:p>
          <a:p>
            <a:r>
              <a:rPr lang="ru-RU" altLang="ru-RU">
                <a:latin typeface="Arial" pitchFamily="34" charset="0"/>
              </a:rPr>
              <a:t>Оптоволоконный разъем монтируется на конце оптического волокна. Существуют различные типы оптоволоконных разъемов. Основные отличия между этими типами заключаются в размерах и методах механических соединений. Тип применяемых в сети разъемов определяется видом подключаемого оборудования.</a:t>
            </a:r>
          </a:p>
          <a:p>
            <a:r>
              <a:rPr lang="ru-RU" altLang="ru-RU">
                <a:latin typeface="Arial" pitchFamily="34" charset="0"/>
              </a:rPr>
              <a:t>Для получения дополнительной информации о каждом из трех типов наиболее популярных оптоволоконных разъемов (ST, SC и LC) нажмите на каждый из них на рисунке 1.</a:t>
            </a:r>
          </a:p>
          <a:p>
            <a:r>
              <a:rPr lang="ru-RU" altLang="ru-RU">
                <a:latin typeface="Arial" pitchFamily="34" charset="0"/>
              </a:rPr>
              <a:t>Поскольку свет по оптоволокну передается только в одном направлении, для работы в полнодуплексном режиме требуются два оптоволокна. Поэтому в оптических соединительных кабелях имеется два волокна, на концах каждого из которых смонтированы стандартные одноволоконные разъемы. Некоторые оптоволоконные разъемы допускают подключение к ним как передающих, так и принимающих волокон. Такие разъемы называются дуплексными. Примером является дуплексный многомодовый разъем типа LC, показанный на рисунке 1.</a:t>
            </a:r>
          </a:p>
          <a:p>
            <a:r>
              <a:rPr lang="ru-RU" altLang="ru-RU">
                <a:latin typeface="Arial" pitchFamily="34" charset="0"/>
              </a:rPr>
              <a:t>Для подключения устройств сетевой инфраструктуры требуются соединительные оптоволоконные кабели. Некоторые из распространенных типов соединительных кабелей показаны на рисунке 2. Чтобы различать одномодовые и многомодовые соединительные кабели, используется цветовая маркировка. Желтая маркировка используется для одномодовых оптоволоконных кабелей, а оранжевая (или голубая) — для многомодовых.</a:t>
            </a:r>
          </a:p>
          <a:p>
            <a:r>
              <a:rPr lang="ru-RU" altLang="ru-RU">
                <a:latin typeface="Arial" pitchFamily="34" charset="0"/>
              </a:rPr>
              <a:t>Разъемы неиспользуемых оптоволоконных кабелей должны быть защищены небольшой пластиковой крышкой.</a:t>
            </a:r>
          </a:p>
        </p:txBody>
      </p:sp>
    </p:spTree>
    <p:extLst>
      <p:ext uri="{BB962C8B-B14F-4D97-AF65-F5344CB8AC3E}">
        <p14:creationId xmlns:p14="http://schemas.microsoft.com/office/powerpoint/2010/main" val="41151030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F4CE0E46-7F05-B940-8356-5580BE265E49}" type="slidenum">
              <a:rPr lang="en-US" smtClean="0"/>
              <a:pPr>
                <a:defRPr/>
              </a:pPr>
              <a:t>32</a:t>
            </a:fld>
            <a:endParaRPr lang="ru-RU"/>
          </a:p>
        </p:txBody>
      </p:sp>
    </p:spTree>
    <p:extLst>
      <p:ext uri="{BB962C8B-B14F-4D97-AF65-F5344CB8AC3E}">
        <p14:creationId xmlns:p14="http://schemas.microsoft.com/office/powerpoint/2010/main" val="4167379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a:t>
            </a:fld>
            <a:endParaRPr lang="ru-RU"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endParaRPr lang="ru-RU" dirty="0"/>
          </a:p>
        </p:txBody>
      </p:sp>
    </p:spTree>
    <p:extLst>
      <p:ext uri="{BB962C8B-B14F-4D97-AF65-F5344CB8AC3E}">
        <p14:creationId xmlns:p14="http://schemas.microsoft.com/office/powerpoint/2010/main" val="1957563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a:t>
            </a:fld>
            <a:endParaRPr lang="ru-RU"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endParaRPr lang="ru-RU" dirty="0"/>
          </a:p>
        </p:txBody>
      </p:sp>
    </p:spTree>
    <p:extLst>
      <p:ext uri="{BB962C8B-B14F-4D97-AF65-F5344CB8AC3E}">
        <p14:creationId xmlns:p14="http://schemas.microsoft.com/office/powerpoint/2010/main" val="1957563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656">
              <a:spcBef>
                <a:spcPct val="30000"/>
              </a:spcBef>
              <a:defRPr sz="1200">
                <a:solidFill>
                  <a:schemeClr val="tx1"/>
                </a:solidFill>
                <a:latin typeface="Arial" pitchFamily="34" charset="0"/>
              </a:defRPr>
            </a:lvl1pPr>
            <a:lvl2pPr marL="742508" indent="-284709" defTabSz="902656">
              <a:spcBef>
                <a:spcPct val="30000"/>
              </a:spcBef>
              <a:defRPr sz="1200">
                <a:solidFill>
                  <a:schemeClr val="tx1"/>
                </a:solidFill>
                <a:latin typeface="Arial" pitchFamily="34" charset="0"/>
              </a:defRPr>
            </a:lvl2pPr>
            <a:lvl3pPr marL="1142070" indent="-228091" defTabSz="902656">
              <a:spcBef>
                <a:spcPct val="30000"/>
              </a:spcBef>
              <a:defRPr sz="1200">
                <a:solidFill>
                  <a:schemeClr val="tx1"/>
                </a:solidFill>
                <a:latin typeface="Arial" pitchFamily="34" charset="0"/>
              </a:defRPr>
            </a:lvl3pPr>
            <a:lvl4pPr marL="1599869" indent="-228091" defTabSz="902656">
              <a:spcBef>
                <a:spcPct val="30000"/>
              </a:spcBef>
              <a:defRPr sz="1200">
                <a:solidFill>
                  <a:schemeClr val="tx1"/>
                </a:solidFill>
                <a:latin typeface="Arial" pitchFamily="34" charset="0"/>
              </a:defRPr>
            </a:lvl4pPr>
            <a:lvl5pPr marL="2056050" indent="-228091" defTabSz="902656">
              <a:spcBef>
                <a:spcPct val="30000"/>
              </a:spcBef>
              <a:defRPr sz="1200">
                <a:solidFill>
                  <a:schemeClr val="tx1"/>
                </a:solidFill>
                <a:latin typeface="Arial" pitchFamily="34" charset="0"/>
              </a:defRPr>
            </a:lvl5pPr>
            <a:lvl6pPr marL="2521936" indent="-228091" defTabSz="902656" eaLnBrk="0" fontAlgn="base" hangingPunct="0">
              <a:spcBef>
                <a:spcPct val="30000"/>
              </a:spcBef>
              <a:spcAft>
                <a:spcPct val="0"/>
              </a:spcAft>
              <a:defRPr sz="1200">
                <a:solidFill>
                  <a:schemeClr val="tx1"/>
                </a:solidFill>
                <a:latin typeface="Arial" pitchFamily="34" charset="0"/>
              </a:defRPr>
            </a:lvl6pPr>
            <a:lvl7pPr marL="2987823" indent="-228091" defTabSz="902656" eaLnBrk="0" fontAlgn="base" hangingPunct="0">
              <a:spcBef>
                <a:spcPct val="30000"/>
              </a:spcBef>
              <a:spcAft>
                <a:spcPct val="0"/>
              </a:spcAft>
              <a:defRPr sz="1200">
                <a:solidFill>
                  <a:schemeClr val="tx1"/>
                </a:solidFill>
                <a:latin typeface="Arial" pitchFamily="34" charset="0"/>
              </a:defRPr>
            </a:lvl7pPr>
            <a:lvl8pPr marL="3453710" indent="-228091" defTabSz="902656" eaLnBrk="0" fontAlgn="base" hangingPunct="0">
              <a:spcBef>
                <a:spcPct val="30000"/>
              </a:spcBef>
              <a:spcAft>
                <a:spcPct val="0"/>
              </a:spcAft>
              <a:defRPr sz="1200">
                <a:solidFill>
                  <a:schemeClr val="tx1"/>
                </a:solidFill>
                <a:latin typeface="Arial" pitchFamily="34" charset="0"/>
              </a:defRPr>
            </a:lvl8pPr>
            <a:lvl9pPr marL="3919597" indent="-228091" defTabSz="902656" eaLnBrk="0" fontAlgn="base" hangingPunct="0">
              <a:spcBef>
                <a:spcPct val="30000"/>
              </a:spcBef>
              <a:spcAft>
                <a:spcPct val="0"/>
              </a:spcAft>
              <a:defRPr sz="1200">
                <a:solidFill>
                  <a:schemeClr val="tx1"/>
                </a:solidFill>
                <a:latin typeface="Arial" pitchFamily="34" charset="0"/>
              </a:defRPr>
            </a:lvl9pPr>
          </a:lstStyle>
          <a:p>
            <a:pPr>
              <a:spcBef>
                <a:spcPct val="0"/>
              </a:spcBef>
            </a:pPr>
            <a:fld id="{DCF58F5F-F22A-480C-BA98-402CDC7CC1BC}" type="slidenum">
              <a:rPr lang="en-US" altLang="ru-RU" sz="800">
                <a:ea typeface="MS PGothic" pitchFamily="34" charset="-128"/>
              </a:rPr>
              <a:pPr>
                <a:spcBef>
                  <a:spcPct val="0"/>
                </a:spcBef>
              </a:pPr>
              <a:t>6</a:t>
            </a:fld>
            <a:endParaRPr lang="en-US" altLang="ru-RU" sz="800">
              <a:ea typeface="MS PGothic" pitchFamily="34" charset="-128"/>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dirty="0">
                <a:latin typeface="Arial" pitchFamily="34" charset="0"/>
              </a:rPr>
              <a:t>Типы сетей</a:t>
            </a:r>
          </a:p>
          <a:p>
            <a:r>
              <a:rPr lang="ru-RU" altLang="ru-RU" dirty="0">
                <a:latin typeface="Arial" pitchFamily="34" charset="0"/>
              </a:rPr>
              <a:t>Сетевые инфраструктуры могут значительно отличаться по следующим критериям.</a:t>
            </a:r>
          </a:p>
          <a:p>
            <a:r>
              <a:rPr lang="ru-RU" altLang="ru-RU" dirty="0">
                <a:latin typeface="Arial" pitchFamily="34" charset="0"/>
              </a:rPr>
              <a:t>Площадь покрытия</a:t>
            </a:r>
          </a:p>
          <a:p>
            <a:r>
              <a:rPr lang="ru-RU" altLang="ru-RU" dirty="0">
                <a:latin typeface="Arial" pitchFamily="34" charset="0"/>
              </a:rPr>
              <a:t>Количество подключенных пользователей</a:t>
            </a:r>
          </a:p>
          <a:p>
            <a:r>
              <a:rPr lang="ru-RU" altLang="ru-RU" dirty="0">
                <a:latin typeface="Arial" pitchFamily="34" charset="0"/>
              </a:rPr>
              <a:t>Количество и типы доступных услуг</a:t>
            </a:r>
          </a:p>
          <a:p>
            <a:r>
              <a:rPr lang="ru-RU" altLang="ru-RU" dirty="0">
                <a:latin typeface="Arial" pitchFamily="34" charset="0"/>
              </a:rPr>
              <a:t>Область ответственности</a:t>
            </a:r>
          </a:p>
          <a:p>
            <a:r>
              <a:rPr lang="ru-RU" altLang="ru-RU" dirty="0">
                <a:latin typeface="Arial" pitchFamily="34" charset="0"/>
              </a:rPr>
              <a:t>На рисунке представлены два наиболее распространенных типа сетевой инфраструктуры.</a:t>
            </a:r>
          </a:p>
          <a:p>
            <a:r>
              <a:rPr lang="ru-RU" altLang="ru-RU" b="1" dirty="0">
                <a:latin typeface="Arial" pitchFamily="34" charset="0"/>
              </a:rPr>
              <a:t>Локальная сеть (LAN) </a:t>
            </a:r>
            <a:r>
              <a:rPr lang="ru-RU" altLang="ru-RU" dirty="0">
                <a:latin typeface="Arial" pitchFamily="34" charset="0"/>
              </a:rPr>
              <a:t>— сетевая инфраструктура, предоставляющая доступ пользователям и оконечным устройствам на небольшой территории; обычно является домашней сетью, сетью малого или крупного предприятия, управляется одним лицом или ИТ-отделом и принадлежит им.</a:t>
            </a:r>
          </a:p>
          <a:p>
            <a:r>
              <a:rPr lang="ru-RU" altLang="ru-RU" b="1" dirty="0">
                <a:latin typeface="Arial" pitchFamily="34" charset="0"/>
              </a:rPr>
              <a:t>Глобальная сеть (WAN) </a:t>
            </a:r>
            <a:r>
              <a:rPr lang="ru-RU" altLang="ru-RU" dirty="0">
                <a:latin typeface="Arial" pitchFamily="34" charset="0"/>
              </a:rPr>
              <a:t>-— сетевая инфраструктура, предоставляющая доступ к другим сетям на большой территории; обычно принадлежит провайдерам телекоммуникационных услуг и находится под их управлением.</a:t>
            </a:r>
          </a:p>
          <a:p>
            <a:r>
              <a:rPr lang="ru-RU" altLang="ru-RU" dirty="0">
                <a:latin typeface="Arial" pitchFamily="34" charset="0"/>
              </a:rPr>
              <a:t>Другие типы сетей</a:t>
            </a:r>
          </a:p>
          <a:p>
            <a:r>
              <a:rPr lang="ru-RU" altLang="ru-RU" b="1" dirty="0">
                <a:latin typeface="Arial" pitchFamily="34" charset="0"/>
              </a:rPr>
              <a:t>Городская сеть (</a:t>
            </a:r>
            <a:r>
              <a:rPr lang="ru-RU" altLang="ru-RU" b="1" dirty="0" err="1">
                <a:latin typeface="Arial" pitchFamily="34" charset="0"/>
              </a:rPr>
              <a:t>Metropolitan</a:t>
            </a:r>
            <a:r>
              <a:rPr lang="ru-RU" altLang="ru-RU" b="1" dirty="0">
                <a:latin typeface="Arial" pitchFamily="34" charset="0"/>
              </a:rPr>
              <a:t> </a:t>
            </a:r>
            <a:r>
              <a:rPr lang="ru-RU" altLang="ru-RU" b="1" dirty="0" err="1">
                <a:latin typeface="Arial" pitchFamily="34" charset="0"/>
              </a:rPr>
              <a:t>Area</a:t>
            </a:r>
            <a:r>
              <a:rPr lang="ru-RU" altLang="ru-RU" b="1" dirty="0">
                <a:latin typeface="Arial" pitchFamily="34" charset="0"/>
              </a:rPr>
              <a:t> </a:t>
            </a:r>
            <a:r>
              <a:rPr lang="ru-RU" altLang="ru-RU" b="1" dirty="0" err="1">
                <a:latin typeface="Arial" pitchFamily="34" charset="0"/>
              </a:rPr>
              <a:t>Network</a:t>
            </a:r>
            <a:r>
              <a:rPr lang="ru-RU" altLang="ru-RU" b="1" dirty="0">
                <a:latin typeface="Arial" pitchFamily="34" charset="0"/>
              </a:rPr>
              <a:t>, MAN) </a:t>
            </a:r>
            <a:r>
              <a:rPr lang="ru-RU" altLang="ru-RU" dirty="0">
                <a:latin typeface="Arial" pitchFamily="34" charset="0"/>
              </a:rPr>
              <a:t>— сетевая инфраструктура, которая охватывает территорию больше, чем локальная сеть, но меньше глобальной сети (например, город). Как правило, управляет городскими сетями одна организация, например крупный сетевой оператор.</a:t>
            </a:r>
          </a:p>
          <a:p>
            <a:r>
              <a:rPr lang="ru-RU" altLang="ru-RU" b="1" dirty="0">
                <a:latin typeface="Arial" pitchFamily="34" charset="0"/>
              </a:rPr>
              <a:t>Беспроводные локальные сети</a:t>
            </a:r>
            <a:r>
              <a:rPr lang="ru-RU" altLang="ru-RU" dirty="0">
                <a:latin typeface="Arial" pitchFamily="34" charset="0"/>
              </a:rPr>
              <a:t> </a:t>
            </a:r>
            <a:r>
              <a:rPr lang="ru-RU" altLang="ru-RU" b="1" dirty="0">
                <a:latin typeface="Arial" pitchFamily="34" charset="0"/>
              </a:rPr>
              <a:t>(WLAN) </a:t>
            </a:r>
            <a:r>
              <a:rPr lang="ru-RU" altLang="ru-RU" dirty="0">
                <a:latin typeface="Arial" pitchFamily="34" charset="0"/>
              </a:rPr>
              <a:t>— аналогичны локальным сетям, но соединяют пользователей и оконечные устройства на небольшой территории с помощью беспроводной связи.</a:t>
            </a:r>
          </a:p>
          <a:p>
            <a:r>
              <a:rPr lang="ru-RU" altLang="ru-RU" b="1" dirty="0">
                <a:latin typeface="Arial" pitchFamily="34" charset="0"/>
              </a:rPr>
              <a:t>Сеть хранения данных (SAN) </a:t>
            </a:r>
            <a:r>
              <a:rPr lang="ru-RU" altLang="ru-RU" dirty="0">
                <a:latin typeface="Arial" pitchFamily="34" charset="0"/>
              </a:rPr>
              <a:t>— сетевая инфраструктура, разработанная для поддержки файловых серверов, хранения данных, их получения из хранилища и репликации.</a:t>
            </a:r>
            <a:endParaRPr lang="en-US" altLang="ru-RU" dirty="0">
              <a:latin typeface="Arial" pitchFamily="34" charset="0"/>
            </a:endParaRPr>
          </a:p>
        </p:txBody>
      </p:sp>
    </p:spTree>
    <p:extLst>
      <p:ext uri="{BB962C8B-B14F-4D97-AF65-F5344CB8AC3E}">
        <p14:creationId xmlns:p14="http://schemas.microsoft.com/office/powerpoint/2010/main" val="657911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656">
              <a:spcBef>
                <a:spcPct val="30000"/>
              </a:spcBef>
              <a:defRPr sz="1200">
                <a:solidFill>
                  <a:schemeClr val="tx1"/>
                </a:solidFill>
                <a:latin typeface="Arial" pitchFamily="34" charset="0"/>
              </a:defRPr>
            </a:lvl1pPr>
            <a:lvl2pPr marL="742508" indent="-284709" defTabSz="902656">
              <a:spcBef>
                <a:spcPct val="30000"/>
              </a:spcBef>
              <a:defRPr sz="1200">
                <a:solidFill>
                  <a:schemeClr val="tx1"/>
                </a:solidFill>
                <a:latin typeface="Arial" pitchFamily="34" charset="0"/>
              </a:defRPr>
            </a:lvl2pPr>
            <a:lvl3pPr marL="1142070" indent="-228091" defTabSz="902656">
              <a:spcBef>
                <a:spcPct val="30000"/>
              </a:spcBef>
              <a:defRPr sz="1200">
                <a:solidFill>
                  <a:schemeClr val="tx1"/>
                </a:solidFill>
                <a:latin typeface="Arial" pitchFamily="34" charset="0"/>
              </a:defRPr>
            </a:lvl3pPr>
            <a:lvl4pPr marL="1599869" indent="-228091" defTabSz="902656">
              <a:spcBef>
                <a:spcPct val="30000"/>
              </a:spcBef>
              <a:defRPr sz="1200">
                <a:solidFill>
                  <a:schemeClr val="tx1"/>
                </a:solidFill>
                <a:latin typeface="Arial" pitchFamily="34" charset="0"/>
              </a:defRPr>
            </a:lvl4pPr>
            <a:lvl5pPr marL="2056050" indent="-228091" defTabSz="902656">
              <a:spcBef>
                <a:spcPct val="30000"/>
              </a:spcBef>
              <a:defRPr sz="1200">
                <a:solidFill>
                  <a:schemeClr val="tx1"/>
                </a:solidFill>
                <a:latin typeface="Arial" pitchFamily="34" charset="0"/>
              </a:defRPr>
            </a:lvl5pPr>
            <a:lvl6pPr marL="2521936" indent="-228091" defTabSz="902656" eaLnBrk="0" fontAlgn="base" hangingPunct="0">
              <a:spcBef>
                <a:spcPct val="30000"/>
              </a:spcBef>
              <a:spcAft>
                <a:spcPct val="0"/>
              </a:spcAft>
              <a:defRPr sz="1200">
                <a:solidFill>
                  <a:schemeClr val="tx1"/>
                </a:solidFill>
                <a:latin typeface="Arial" pitchFamily="34" charset="0"/>
              </a:defRPr>
            </a:lvl6pPr>
            <a:lvl7pPr marL="2987823" indent="-228091" defTabSz="902656" eaLnBrk="0" fontAlgn="base" hangingPunct="0">
              <a:spcBef>
                <a:spcPct val="30000"/>
              </a:spcBef>
              <a:spcAft>
                <a:spcPct val="0"/>
              </a:spcAft>
              <a:defRPr sz="1200">
                <a:solidFill>
                  <a:schemeClr val="tx1"/>
                </a:solidFill>
                <a:latin typeface="Arial" pitchFamily="34" charset="0"/>
              </a:defRPr>
            </a:lvl7pPr>
            <a:lvl8pPr marL="3453710" indent="-228091" defTabSz="902656" eaLnBrk="0" fontAlgn="base" hangingPunct="0">
              <a:spcBef>
                <a:spcPct val="30000"/>
              </a:spcBef>
              <a:spcAft>
                <a:spcPct val="0"/>
              </a:spcAft>
              <a:defRPr sz="1200">
                <a:solidFill>
                  <a:schemeClr val="tx1"/>
                </a:solidFill>
                <a:latin typeface="Arial" pitchFamily="34" charset="0"/>
              </a:defRPr>
            </a:lvl8pPr>
            <a:lvl9pPr marL="3919597" indent="-228091" defTabSz="902656" eaLnBrk="0" fontAlgn="base" hangingPunct="0">
              <a:spcBef>
                <a:spcPct val="30000"/>
              </a:spcBef>
              <a:spcAft>
                <a:spcPct val="0"/>
              </a:spcAft>
              <a:defRPr sz="1200">
                <a:solidFill>
                  <a:schemeClr val="tx1"/>
                </a:solidFill>
                <a:latin typeface="Arial" pitchFamily="34" charset="0"/>
              </a:defRPr>
            </a:lvl9pPr>
          </a:lstStyle>
          <a:p>
            <a:pPr>
              <a:spcBef>
                <a:spcPct val="0"/>
              </a:spcBef>
            </a:pPr>
            <a:fld id="{56754CCF-99F4-4AE4-A9A5-CA8B67B5FEA5}" type="slidenum">
              <a:rPr lang="en-US" altLang="ru-RU" sz="800">
                <a:ea typeface="MS PGothic" pitchFamily="34" charset="-128"/>
              </a:rPr>
              <a:pPr>
                <a:spcBef>
                  <a:spcPct val="0"/>
                </a:spcBef>
              </a:pPr>
              <a:t>7</a:t>
            </a:fld>
            <a:endParaRPr lang="en-US" altLang="ru-RU" sz="800">
              <a:ea typeface="MS PGothic" pitchFamily="34" charset="-128"/>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a:latin typeface="Arial" pitchFamily="34" charset="0"/>
              </a:rPr>
              <a:t>Локальные сети</a:t>
            </a:r>
          </a:p>
          <a:p>
            <a:r>
              <a:rPr lang="ru-RU" altLang="ru-RU">
                <a:latin typeface="Arial" pitchFamily="34" charset="0"/>
              </a:rPr>
              <a:t>Локальная сеть (ЛВС, LAN) — сетевая инфраструктура, которая охватывает небольшую территорию. Особенности локальных сетей.</a:t>
            </a:r>
          </a:p>
          <a:p>
            <a:r>
              <a:rPr lang="ru-RU" altLang="ru-RU">
                <a:latin typeface="Arial" pitchFamily="34" charset="0"/>
              </a:rPr>
              <a:t>Локальные сети связывают оконечные устройства в ограниченной области, например в доме, школе, офисном здании или комплексе зданий.</a:t>
            </a:r>
          </a:p>
          <a:p>
            <a:r>
              <a:rPr lang="ru-RU" altLang="ru-RU">
                <a:latin typeface="Arial" pitchFamily="34" charset="0"/>
              </a:rPr>
              <a:t>Локальные сети обычно администрирует одна организация или частное лицо. Администратор управляет политикой безопасности и контролем доступа на сетевом уровне.</a:t>
            </a:r>
          </a:p>
          <a:p>
            <a:r>
              <a:rPr lang="ru-RU" altLang="ru-RU">
                <a:latin typeface="Arial" pitchFamily="34" charset="0"/>
              </a:rPr>
              <a:t>Локальные сети предоставляют высокоскоростной доступ к внутренним оконечным и промежуточным устройствам.</a:t>
            </a:r>
          </a:p>
          <a:p>
            <a:endParaRPr lang="ru-RU" altLang="ru-RU">
              <a:latin typeface="Arial" pitchFamily="34" charset="0"/>
            </a:endParaRPr>
          </a:p>
        </p:txBody>
      </p:sp>
    </p:spTree>
    <p:extLst>
      <p:ext uri="{BB962C8B-B14F-4D97-AF65-F5344CB8AC3E}">
        <p14:creationId xmlns:p14="http://schemas.microsoft.com/office/powerpoint/2010/main" val="3252381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656">
              <a:spcBef>
                <a:spcPct val="30000"/>
              </a:spcBef>
              <a:defRPr sz="1200">
                <a:solidFill>
                  <a:schemeClr val="tx1"/>
                </a:solidFill>
                <a:latin typeface="Arial" pitchFamily="34" charset="0"/>
              </a:defRPr>
            </a:lvl1pPr>
            <a:lvl2pPr marL="742508" indent="-284709" defTabSz="902656">
              <a:spcBef>
                <a:spcPct val="30000"/>
              </a:spcBef>
              <a:defRPr sz="1200">
                <a:solidFill>
                  <a:schemeClr val="tx1"/>
                </a:solidFill>
                <a:latin typeface="Arial" pitchFamily="34" charset="0"/>
              </a:defRPr>
            </a:lvl2pPr>
            <a:lvl3pPr marL="1142070" indent="-228091" defTabSz="902656">
              <a:spcBef>
                <a:spcPct val="30000"/>
              </a:spcBef>
              <a:defRPr sz="1200">
                <a:solidFill>
                  <a:schemeClr val="tx1"/>
                </a:solidFill>
                <a:latin typeface="Arial" pitchFamily="34" charset="0"/>
              </a:defRPr>
            </a:lvl3pPr>
            <a:lvl4pPr marL="1599869" indent="-228091" defTabSz="902656">
              <a:spcBef>
                <a:spcPct val="30000"/>
              </a:spcBef>
              <a:defRPr sz="1200">
                <a:solidFill>
                  <a:schemeClr val="tx1"/>
                </a:solidFill>
                <a:latin typeface="Arial" pitchFamily="34" charset="0"/>
              </a:defRPr>
            </a:lvl4pPr>
            <a:lvl5pPr marL="2056050" indent="-228091" defTabSz="902656">
              <a:spcBef>
                <a:spcPct val="30000"/>
              </a:spcBef>
              <a:defRPr sz="1200">
                <a:solidFill>
                  <a:schemeClr val="tx1"/>
                </a:solidFill>
                <a:latin typeface="Arial" pitchFamily="34" charset="0"/>
              </a:defRPr>
            </a:lvl5pPr>
            <a:lvl6pPr marL="2521936" indent="-228091" defTabSz="902656" eaLnBrk="0" fontAlgn="base" hangingPunct="0">
              <a:spcBef>
                <a:spcPct val="30000"/>
              </a:spcBef>
              <a:spcAft>
                <a:spcPct val="0"/>
              </a:spcAft>
              <a:defRPr sz="1200">
                <a:solidFill>
                  <a:schemeClr val="tx1"/>
                </a:solidFill>
                <a:latin typeface="Arial" pitchFamily="34" charset="0"/>
              </a:defRPr>
            </a:lvl6pPr>
            <a:lvl7pPr marL="2987823" indent="-228091" defTabSz="902656" eaLnBrk="0" fontAlgn="base" hangingPunct="0">
              <a:spcBef>
                <a:spcPct val="30000"/>
              </a:spcBef>
              <a:spcAft>
                <a:spcPct val="0"/>
              </a:spcAft>
              <a:defRPr sz="1200">
                <a:solidFill>
                  <a:schemeClr val="tx1"/>
                </a:solidFill>
                <a:latin typeface="Arial" pitchFamily="34" charset="0"/>
              </a:defRPr>
            </a:lvl7pPr>
            <a:lvl8pPr marL="3453710" indent="-228091" defTabSz="902656" eaLnBrk="0" fontAlgn="base" hangingPunct="0">
              <a:spcBef>
                <a:spcPct val="30000"/>
              </a:spcBef>
              <a:spcAft>
                <a:spcPct val="0"/>
              </a:spcAft>
              <a:defRPr sz="1200">
                <a:solidFill>
                  <a:schemeClr val="tx1"/>
                </a:solidFill>
                <a:latin typeface="Arial" pitchFamily="34" charset="0"/>
              </a:defRPr>
            </a:lvl8pPr>
            <a:lvl9pPr marL="3919597" indent="-228091" defTabSz="902656" eaLnBrk="0" fontAlgn="base" hangingPunct="0">
              <a:spcBef>
                <a:spcPct val="30000"/>
              </a:spcBef>
              <a:spcAft>
                <a:spcPct val="0"/>
              </a:spcAft>
              <a:defRPr sz="1200">
                <a:solidFill>
                  <a:schemeClr val="tx1"/>
                </a:solidFill>
                <a:latin typeface="Arial" pitchFamily="34" charset="0"/>
              </a:defRPr>
            </a:lvl9pPr>
          </a:lstStyle>
          <a:p>
            <a:pPr>
              <a:spcBef>
                <a:spcPct val="0"/>
              </a:spcBef>
            </a:pPr>
            <a:fld id="{AA78B022-B6C2-44C2-976D-71567207C7D0}" type="slidenum">
              <a:rPr lang="en-US" altLang="ru-RU" sz="800">
                <a:ea typeface="MS PGothic" pitchFamily="34" charset="-128"/>
              </a:rPr>
              <a:pPr>
                <a:spcBef>
                  <a:spcPct val="0"/>
                </a:spcBef>
              </a:pPr>
              <a:t>8</a:t>
            </a:fld>
            <a:endParaRPr lang="en-US" altLang="ru-RU" sz="800">
              <a:ea typeface="MS PGothic" pitchFamily="34"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a:latin typeface="Arial" pitchFamily="34" charset="0"/>
              </a:rPr>
              <a:t>Глобальные сети</a:t>
            </a:r>
          </a:p>
          <a:p>
            <a:r>
              <a:rPr lang="ru-RU" altLang="ru-RU">
                <a:latin typeface="Arial" pitchFamily="34" charset="0"/>
              </a:rPr>
              <a:t>Глобальные сети — сетевая инфраструктура, которая охватывает обширную территорию. Глобальными сетями обычно управляют операторы связи (SP) или Интернет-провайдеры (ISP).</a:t>
            </a:r>
          </a:p>
          <a:p>
            <a:r>
              <a:rPr lang="ru-RU" altLang="ru-RU">
                <a:latin typeface="Arial" pitchFamily="34" charset="0"/>
              </a:rPr>
              <a:t>Особенности глобальных сетей.</a:t>
            </a:r>
          </a:p>
          <a:p>
            <a:r>
              <a:rPr lang="ru-RU" altLang="ru-RU">
                <a:latin typeface="Arial" pitchFamily="34" charset="0"/>
              </a:rPr>
              <a:t>Глобальные сети связывают локальные сети в обширных географических областях, таких как города, штаты, регионы, страны или континенты.</a:t>
            </a:r>
          </a:p>
          <a:p>
            <a:r>
              <a:rPr lang="ru-RU" altLang="ru-RU">
                <a:latin typeface="Arial" pitchFamily="34" charset="0"/>
              </a:rPr>
              <a:t>Управляют глобальными сетями обычно различные операторы связи.</a:t>
            </a:r>
          </a:p>
          <a:p>
            <a:r>
              <a:rPr lang="ru-RU" altLang="ru-RU">
                <a:latin typeface="Arial" pitchFamily="34" charset="0"/>
              </a:rPr>
              <a:t>Глобальные сети обычно обеспечивают менее скоростные соединения между локальными сетями.</a:t>
            </a:r>
          </a:p>
        </p:txBody>
      </p:sp>
    </p:spTree>
    <p:extLst>
      <p:ext uri="{BB962C8B-B14F-4D97-AF65-F5344CB8AC3E}">
        <p14:creationId xmlns:p14="http://schemas.microsoft.com/office/powerpoint/2010/main" val="2045155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656">
              <a:spcBef>
                <a:spcPct val="30000"/>
              </a:spcBef>
              <a:defRPr sz="1200">
                <a:solidFill>
                  <a:schemeClr val="tx1"/>
                </a:solidFill>
                <a:latin typeface="Arial" pitchFamily="34" charset="0"/>
              </a:defRPr>
            </a:lvl1pPr>
            <a:lvl2pPr marL="742508" indent="-284709" defTabSz="902656">
              <a:spcBef>
                <a:spcPct val="30000"/>
              </a:spcBef>
              <a:defRPr sz="1200">
                <a:solidFill>
                  <a:schemeClr val="tx1"/>
                </a:solidFill>
                <a:latin typeface="Arial" pitchFamily="34" charset="0"/>
              </a:defRPr>
            </a:lvl2pPr>
            <a:lvl3pPr marL="1142070" indent="-228091" defTabSz="902656">
              <a:spcBef>
                <a:spcPct val="30000"/>
              </a:spcBef>
              <a:defRPr sz="1200">
                <a:solidFill>
                  <a:schemeClr val="tx1"/>
                </a:solidFill>
                <a:latin typeface="Arial" pitchFamily="34" charset="0"/>
              </a:defRPr>
            </a:lvl3pPr>
            <a:lvl4pPr marL="1599869" indent="-228091" defTabSz="902656">
              <a:spcBef>
                <a:spcPct val="30000"/>
              </a:spcBef>
              <a:defRPr sz="1200">
                <a:solidFill>
                  <a:schemeClr val="tx1"/>
                </a:solidFill>
                <a:latin typeface="Arial" pitchFamily="34" charset="0"/>
              </a:defRPr>
            </a:lvl4pPr>
            <a:lvl5pPr marL="2056050" indent="-228091" defTabSz="902656">
              <a:spcBef>
                <a:spcPct val="30000"/>
              </a:spcBef>
              <a:defRPr sz="1200">
                <a:solidFill>
                  <a:schemeClr val="tx1"/>
                </a:solidFill>
                <a:latin typeface="Arial" pitchFamily="34" charset="0"/>
              </a:defRPr>
            </a:lvl5pPr>
            <a:lvl6pPr marL="2521936" indent="-228091" defTabSz="902656" eaLnBrk="0" fontAlgn="base" hangingPunct="0">
              <a:spcBef>
                <a:spcPct val="30000"/>
              </a:spcBef>
              <a:spcAft>
                <a:spcPct val="0"/>
              </a:spcAft>
              <a:defRPr sz="1200">
                <a:solidFill>
                  <a:schemeClr val="tx1"/>
                </a:solidFill>
                <a:latin typeface="Arial" pitchFamily="34" charset="0"/>
              </a:defRPr>
            </a:lvl6pPr>
            <a:lvl7pPr marL="2987823" indent="-228091" defTabSz="902656" eaLnBrk="0" fontAlgn="base" hangingPunct="0">
              <a:spcBef>
                <a:spcPct val="30000"/>
              </a:spcBef>
              <a:spcAft>
                <a:spcPct val="0"/>
              </a:spcAft>
              <a:defRPr sz="1200">
                <a:solidFill>
                  <a:schemeClr val="tx1"/>
                </a:solidFill>
                <a:latin typeface="Arial" pitchFamily="34" charset="0"/>
              </a:defRPr>
            </a:lvl7pPr>
            <a:lvl8pPr marL="3453710" indent="-228091" defTabSz="902656" eaLnBrk="0" fontAlgn="base" hangingPunct="0">
              <a:spcBef>
                <a:spcPct val="30000"/>
              </a:spcBef>
              <a:spcAft>
                <a:spcPct val="0"/>
              </a:spcAft>
              <a:defRPr sz="1200">
                <a:solidFill>
                  <a:schemeClr val="tx1"/>
                </a:solidFill>
                <a:latin typeface="Arial" pitchFamily="34" charset="0"/>
              </a:defRPr>
            </a:lvl8pPr>
            <a:lvl9pPr marL="3919597" indent="-228091" defTabSz="902656" eaLnBrk="0" fontAlgn="base" hangingPunct="0">
              <a:spcBef>
                <a:spcPct val="30000"/>
              </a:spcBef>
              <a:spcAft>
                <a:spcPct val="0"/>
              </a:spcAft>
              <a:defRPr sz="1200">
                <a:solidFill>
                  <a:schemeClr val="tx1"/>
                </a:solidFill>
                <a:latin typeface="Arial" pitchFamily="34" charset="0"/>
              </a:defRPr>
            </a:lvl9pPr>
          </a:lstStyle>
          <a:p>
            <a:pPr>
              <a:spcBef>
                <a:spcPct val="0"/>
              </a:spcBef>
            </a:pPr>
            <a:fld id="{31B9B463-625F-40DA-A56E-F8A0E9B1D292}" type="slidenum">
              <a:rPr lang="en-US" altLang="ru-RU" sz="800">
                <a:ea typeface="MS PGothic" pitchFamily="34" charset="-128"/>
              </a:rPr>
              <a:pPr>
                <a:spcBef>
                  <a:spcPct val="0"/>
                </a:spcBef>
              </a:pPr>
              <a:t>9</a:t>
            </a:fld>
            <a:endParaRPr lang="en-US" altLang="ru-RU" sz="800">
              <a:ea typeface="MS PGothic" pitchFamily="34" charset="-128"/>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a:latin typeface="Arial" pitchFamily="34" charset="0"/>
              </a:rPr>
              <a:t>Интернет</a:t>
            </a:r>
          </a:p>
          <a:p>
            <a:r>
              <a:rPr lang="ru-RU" altLang="ru-RU">
                <a:latin typeface="Arial" pitchFamily="34" charset="0"/>
              </a:rPr>
              <a:t>Интернет — это объединение взаимосвязанных сетей в мировом масштабе. На данном рисунке Интернет показан как объединение подключенных друг к другу сетей LAN и WAN. Некоторые сети LAN в примере подключены друг к другу через сеть WAN. Затем глобальные сети соединяются между собой. Красные линии соединения глобальных сетей отображают все многообразие способов подключения сетей. Глобальные сети могут соединяться друг с другом посредством медных проводов, оптоволоконного кабеля и беспроводной передачи данных (на рисунке не показана).</a:t>
            </a:r>
          </a:p>
          <a:p>
            <a:r>
              <a:rPr lang="ru-RU" altLang="ru-RU">
                <a:latin typeface="Arial" pitchFamily="34" charset="0"/>
              </a:rPr>
              <a:t>Интернет не принадлежит какому-либо лицу или группе людей. Обеспечение эффективного общения с помощью такой разнообразной инфраструктуры требует применения последовательных и общепризнанных технологий и стандартов, а также совместной работы многих учреждений, администрирующих сети. Вопросами регулирования структуры и стандартизации протоколов и процессов Интернета занимаются специальные организации. Эти организации включают в себя Инженерную группу по развитию Интернета (Internet Engineering Task Force, IETF), Корпорацию Интернета по распределению адресов и номеров (International Corporation for Assigned Names and Numbers, ICANN) и Совет по архитектуре сети Интернет (Internet Architecture Board, IAB), а также многие другие.</a:t>
            </a:r>
          </a:p>
          <a:p>
            <a:r>
              <a:rPr lang="ru-RU" altLang="ru-RU" b="1">
                <a:latin typeface="Arial" pitchFamily="34" charset="0"/>
              </a:rPr>
              <a:t>Примечание</a:t>
            </a:r>
            <a:r>
              <a:rPr lang="ru-RU" altLang="ru-RU">
                <a:latin typeface="Arial" pitchFamily="34" charset="0"/>
              </a:rPr>
              <a:t>. Термин internet (со строчной буквы i) используется в английском языке для описания нескольких подключенных друг к другу сетей. Глобальную систему взаимосвязанных компьютерных сетей, а также Всемирную Паутину (WWW) обозначают термином Internet (с прописной буквы).</a:t>
            </a:r>
          </a:p>
        </p:txBody>
      </p:sp>
    </p:spTree>
    <p:extLst>
      <p:ext uri="{BB962C8B-B14F-4D97-AF65-F5344CB8AC3E}">
        <p14:creationId xmlns:p14="http://schemas.microsoft.com/office/powerpoint/2010/main" val="35939001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3888"/>
            <a:ext cx="91408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ru-RU" sz="700">
                <a:solidFill>
                  <a:srgbClr val="D3D3D3"/>
                </a:solidFill>
              </a:rPr>
              <a:t>© Cisco Systems, 2007–2010. Все права защищены.</a:t>
            </a:r>
          </a:p>
        </p:txBody>
      </p:sp>
      <p:sp>
        <p:nvSpPr>
          <p:cNvPr id="6" name="Rectangle 4"/>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ru-RU" sz="700">
                <a:solidFill>
                  <a:srgbClr val="D3D3D3"/>
                </a:solidFill>
              </a:rPr>
              <a:t>Публичная информация Cisco</a:t>
            </a:r>
          </a:p>
        </p:txBody>
      </p:sp>
      <p:sp>
        <p:nvSpPr>
          <p:cNvPr id="7" name="Rectangle 5"/>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ru-RU" sz="700" dirty="0">
                <a:solidFill>
                  <a:srgbClr val="D3D3D3"/>
                </a:solidFill>
              </a:rPr>
              <a:t>ITE PC v4.1</a:t>
            </a:r>
          </a:p>
          <a:p>
            <a:pPr algn="l" defTabSz="814388">
              <a:lnSpc>
                <a:spcPct val="100000"/>
              </a:lnSpc>
            </a:pPr>
            <a:r>
              <a:rPr lang="ru-RU" sz="700" dirty="0">
                <a:solidFill>
                  <a:srgbClr val="D3D3D3"/>
                </a:solidFill>
              </a:rPr>
              <a:t>Глава 1</a:t>
            </a:r>
          </a:p>
        </p:txBody>
      </p:sp>
      <p:sp>
        <p:nvSpPr>
          <p:cNvPr id="8" name="Rectangle 6"/>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DC7FBAF0-BCF5-8741-945F-3C6763791038}" type="slidenum">
              <a:rPr lang="en-US" sz="1000">
                <a:solidFill>
                  <a:srgbClr val="D3D3D3"/>
                </a:solidFill>
              </a:rPr>
              <a:pPr algn="r" defTabSz="814388">
                <a:lnSpc>
                  <a:spcPct val="100000"/>
                </a:lnSpc>
              </a:pPr>
              <a:t>‹#›</a:t>
            </a:fld>
            <a:endParaRPr lang="ru-RU" sz="1000">
              <a:solidFill>
                <a:srgbClr val="D3D3D3"/>
              </a:solidFill>
            </a:endParaRPr>
          </a:p>
        </p:txBody>
      </p:sp>
      <p:pic>
        <p:nvPicPr>
          <p:cNvPr id="9" name="Picture 9"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a:t>Click to edit Master title style</a:t>
            </a:r>
            <a:endParaRPr lang="en-US" dirty="0"/>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extLst>
      <p:ext uri="{BB962C8B-B14F-4D97-AF65-F5344CB8AC3E}">
        <p14:creationId xmlns:p14="http://schemas.microsoft.com/office/powerpoint/2010/main" val="385402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752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766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a:t>Click to edit Master title style</a:t>
            </a:r>
          </a:p>
        </p:txBody>
      </p:sp>
      <p:sp>
        <p:nvSpPr>
          <p:cNvPr id="3" name="Table Placeholder 2"/>
          <p:cNvSpPr>
            <a:spLocks noGrp="1"/>
          </p:cNvSpPr>
          <p:nvPr>
            <p:ph type="tbl" idx="1"/>
          </p:nvPr>
        </p:nvSpPr>
        <p:spPr>
          <a:xfrm>
            <a:off x="655638" y="2014538"/>
            <a:ext cx="7940675" cy="3571875"/>
          </a:xfrm>
        </p:spPr>
        <p:txBody>
          <a:bodyPr/>
          <a:lstStyle/>
          <a:p>
            <a:pPr lvl="0"/>
            <a:r>
              <a:rPr lang="en-US" noProof="0"/>
              <a:t>Click icon to add table</a:t>
            </a:r>
            <a:endParaRPr lang="en-US" noProof="0" dirty="0"/>
          </a:p>
        </p:txBody>
      </p:sp>
    </p:spTree>
    <p:extLst>
      <p:ext uri="{BB962C8B-B14F-4D97-AF65-F5344CB8AC3E}">
        <p14:creationId xmlns:p14="http://schemas.microsoft.com/office/powerpoint/2010/main" val="396974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pPr eaLnBrk="1" latinLnBrk="0" hangingPunct="1"/>
            <a:fld id="{544213AF-26F6-41FA-8D85-E2C5388D6E58}" type="datetimeFigureOut">
              <a:rPr lang="en-US" smtClean="0"/>
              <a:pPr eaLnBrk="1" latinLnBrk="0" hangingPunct="1"/>
              <a:t>2/26/2019</a:t>
            </a:fld>
            <a:endParaRPr lang="en-US" dirty="0">
              <a:solidFill>
                <a:srgbClr val="FFFFFF"/>
              </a:solidFill>
            </a:endParaRPr>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kumimoji="0" lang="en-US">
              <a:solidFill>
                <a:schemeClr val="accent1">
                  <a:tint val="20000"/>
                </a:schemeClr>
              </a:solidFill>
            </a:endParaRPr>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D5BBC35B-A44B-4119-B8DA-DE9E3DFADA20}"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2/26/2019</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
        <p:nvSpPr>
          <p:cNvPr id="7" name="Заголовок 6"/>
          <p:cNvSpPr>
            <a:spLocks noGrp="1"/>
          </p:cNvSpPr>
          <p:nvPr>
            <p:ph type="title"/>
          </p:nvPr>
        </p:nvSpPr>
        <p:spPr/>
        <p:txBody>
          <a:bodyPr rtlCol="0"/>
          <a:lstStyle/>
          <a:p>
            <a:r>
              <a:rPr kumimoji="0" lang="ru-RU"/>
              <a:t>Образец заголовка</a:t>
            </a:r>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2/26/2019</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2/26/2019</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
        <p:nvSpPr>
          <p:cNvPr id="8" name="Заголовок 7"/>
          <p:cNvSpPr>
            <a:spLocks noGrp="1"/>
          </p:cNvSpPr>
          <p:nvPr>
            <p:ph type="title"/>
          </p:nvPr>
        </p:nvSpPr>
        <p:spPr/>
        <p:txBody>
          <a:bodyPr rtlCol="0"/>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2/26/2019</a:t>
            </a:fld>
            <a:endParaRPr lang="en-US"/>
          </a:p>
        </p:txBody>
      </p:sp>
      <p:sp>
        <p:nvSpPr>
          <p:cNvPr id="8" name="Нижний колонтитул 7"/>
          <p:cNvSpPr>
            <a:spLocks noGrp="1"/>
          </p:cNvSpPr>
          <p:nvPr>
            <p:ph type="ftr" sz="quarter" idx="11"/>
          </p:nvPr>
        </p:nvSpPr>
        <p:spPr/>
        <p:txBody>
          <a:bodyPr/>
          <a:lstStyle/>
          <a:p>
            <a:endParaRPr kumimoji="0" lang="en-US"/>
          </a:p>
        </p:txBody>
      </p:sp>
      <p:sp>
        <p:nvSpPr>
          <p:cNvPr id="9" name="Номер слайда 8"/>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2/26/2019</a:t>
            </a:fld>
            <a:endParaRPr lang="en-US"/>
          </a:p>
        </p:txBody>
      </p:sp>
      <p:sp>
        <p:nvSpPr>
          <p:cNvPr id="4" name="Нижний колонтитул 3"/>
          <p:cNvSpPr>
            <a:spLocks noGrp="1"/>
          </p:cNvSpPr>
          <p:nvPr>
            <p:ph type="ftr" sz="quarter" idx="11"/>
          </p:nvPr>
        </p:nvSpPr>
        <p:spPr/>
        <p:txBody>
          <a:bodyPr/>
          <a:lstStyle/>
          <a:p>
            <a:endParaRPr kumimoji="0" lang="en-US"/>
          </a:p>
        </p:txBody>
      </p:sp>
      <p:sp>
        <p:nvSpPr>
          <p:cNvPr id="5" name="Номер слайда 4"/>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
        <p:nvSpPr>
          <p:cNvPr id="6" name="Заголовок 5"/>
          <p:cNvSpPr>
            <a:spLocks noGrp="1"/>
          </p:cNvSpPr>
          <p:nvPr>
            <p:ph type="title"/>
          </p:nvPr>
        </p:nvSpPr>
        <p:spPr/>
        <p:txBody>
          <a:bodyPr rtlCol="0"/>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2/26/2019</a:t>
            </a:fld>
            <a:endParaRPr lang="en-US"/>
          </a:p>
        </p:txBody>
      </p:sp>
      <p:sp>
        <p:nvSpPr>
          <p:cNvPr id="3" name="Нижний колонтитул 2"/>
          <p:cNvSpPr>
            <a:spLocks noGrp="1"/>
          </p:cNvSpPr>
          <p:nvPr>
            <p:ph type="ftr" sz="quarter" idx="11"/>
          </p:nvPr>
        </p:nvSpPr>
        <p:spPr/>
        <p:txBody>
          <a:bodyPr/>
          <a:lstStyle/>
          <a:p>
            <a:endParaRPr kumimoji="0" lang="en-US"/>
          </a:p>
        </p:txBody>
      </p:sp>
      <p:sp>
        <p:nvSpPr>
          <p:cNvPr id="4" name="Номер слайда 3"/>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02293"/>
            <a:ext cx="8145462" cy="838200"/>
          </a:xfrm>
        </p:spPr>
        <p:txBody>
          <a:bodyPr/>
          <a:lstStyle/>
          <a:p>
            <a:r>
              <a:rPr lang="en-US"/>
              <a:t>Click to edit Master title style</a:t>
            </a:r>
          </a:p>
        </p:txBody>
      </p:sp>
      <p:sp>
        <p:nvSpPr>
          <p:cNvPr id="3" name="Content Placeholder 2"/>
          <p:cNvSpPr>
            <a:spLocks noGrp="1"/>
          </p:cNvSpPr>
          <p:nvPr>
            <p:ph idx="1"/>
          </p:nvPr>
        </p:nvSpPr>
        <p:spPr>
          <a:xfrm>
            <a:off x="655638" y="1687390"/>
            <a:ext cx="7940675" cy="4720787"/>
          </a:xfrm>
        </p:spPr>
        <p:txBody>
          <a:bodyPr/>
          <a:lstStyle>
            <a:lvl2pPr marL="457200" indent="-228600">
              <a:buFont typeface="Arial" panose="020B0604020202020204" pitchFamily="34" charset="0"/>
              <a:buChar char="•"/>
              <a:defRPr/>
            </a:lvl2pPr>
            <a:lvl3pPr marL="914400" indent="-225425">
              <a:buSzPct val="75000"/>
              <a:buFont typeface="Courier New" panose="02070309020205020404" pitchFamily="49" charset="0"/>
              <a:buChar char="o"/>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975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p>
            <a:pPr eaLnBrk="1" latinLnBrk="0" hangingPunct="1"/>
            <a:fld id="{544213AF-26F6-41FA-8D85-E2C5388D6E58}" type="datetimeFigureOut">
              <a:rPr lang="en-US" smtClean="0"/>
              <a:pPr eaLnBrk="1" latinLnBrk="0" hangingPunct="1"/>
              <a:t>2/26/2019</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pPr eaLnBrk="1" latinLnBrk="0" hangingPunct="1"/>
            <a:fld id="{544213AF-26F6-41FA-8D85-E2C5388D6E58}" type="datetimeFigureOut">
              <a:rPr lang="en-US" smtClean="0"/>
              <a:pPr eaLnBrk="1" latinLnBrk="0" hangingPunct="1"/>
              <a:t>2/26/2019</a:t>
            </a:fld>
            <a:endParaRPr lang="en-US">
              <a:solidFill>
                <a:schemeClr val="tx1"/>
              </a:solidFill>
            </a:endParaRPr>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solidFill>
                <a:schemeClr val="tx1"/>
              </a:solidFill>
            </a:endParaRPr>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D5BBC35B-A44B-4119-B8DA-DE9E3DFADA20}" type="slidenum">
              <a:rPr kumimoji="0" lang="en-US" smtClean="0"/>
              <a:pPr eaLnBrk="1" latinLnBrk="0" hangingPunct="1"/>
              <a:t>‹#›</a:t>
            </a:fld>
            <a:endParaRPr kumimoji="0" lang="en-US">
              <a:solidFill>
                <a:schemeClr val="tx1"/>
              </a:solidFill>
            </a:endParaRPr>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2/26/2019</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2/26/2019</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8115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894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027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8836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85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7499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9190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1027" name="Rectangle 4"/>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ru-RU" sz="700" dirty="0">
                <a:solidFill>
                  <a:srgbClr val="D3D3D3"/>
                </a:solidFill>
              </a:rPr>
              <a:t>ITE PC v4.1</a:t>
            </a:r>
          </a:p>
          <a:p>
            <a:pPr algn="l" defTabSz="814388">
              <a:lnSpc>
                <a:spcPct val="100000"/>
              </a:lnSpc>
            </a:pPr>
            <a:r>
              <a:rPr lang="ru-RU" sz="700" dirty="0">
                <a:solidFill>
                  <a:srgbClr val="D3D3D3"/>
                </a:solidFill>
              </a:rPr>
              <a:t>Глава 1</a:t>
            </a:r>
          </a:p>
        </p:txBody>
      </p:sp>
      <p:sp>
        <p:nvSpPr>
          <p:cNvPr id="1028" name="Rectangle 5"/>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28856D66-2D7E-BA44-8BF8-F720D8CAD36C}" type="slidenum">
              <a:rPr lang="en-US" sz="1000">
                <a:solidFill>
                  <a:srgbClr val="D3D3D3"/>
                </a:solidFill>
              </a:rPr>
              <a:pPr algn="r" defTabSz="814388">
                <a:lnSpc>
                  <a:spcPct val="100000"/>
                </a:lnSpc>
              </a:pPr>
              <a:t>‹#›</a:t>
            </a:fld>
            <a:endParaRPr lang="ru-RU" sz="1000">
              <a:solidFill>
                <a:srgbClr val="D3D3D3"/>
              </a:solidFill>
            </a:endParaRPr>
          </a:p>
        </p:txBody>
      </p:sp>
      <p:sp>
        <p:nvSpPr>
          <p:cNvPr id="1029" name="Rectangle 6"/>
          <p:cNvSpPr>
            <a:spLocks noGrp="1" noChangeArrowheads="1"/>
          </p:cNvSpPr>
          <p:nvPr>
            <p:ph type="body" idx="1"/>
          </p:nvPr>
        </p:nvSpPr>
        <p:spPr bwMode="auto">
          <a:xfrm>
            <a:off x="636398" y="2078328"/>
            <a:ext cx="7940675" cy="395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spPr>
        <p:txBody>
          <a:bodyPr vert="horz" wrap="square" lIns="82124" tIns="41061" rIns="82124" bIns="41061" numCol="1" anchor="t" anchorCtr="0" compatLnSpc="1">
            <a:prstTxWarp prst="textNoShape">
              <a:avLst/>
            </a:prstTxWarp>
          </a:body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0" name="Picture 7" descr="PPt_TopBand_Artwor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8"/>
          <p:cNvSpPr>
            <a:spLocks noChangeArrowheads="1"/>
          </p:cNvSpPr>
          <p:nvPr/>
        </p:nvSpPr>
        <p:spPr bwMode="auto">
          <a:xfrm>
            <a:off x="4036126"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ru-RU" sz="700">
                <a:solidFill>
                  <a:srgbClr val="D3D3D3"/>
                </a:solidFill>
              </a:rPr>
              <a:t>© Cisco Systems, 2007–2010. Все права защищены.</a:t>
            </a:r>
          </a:p>
        </p:txBody>
      </p:sp>
      <p:sp>
        <p:nvSpPr>
          <p:cNvPr id="1032" name="Rectangle 9"/>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ru-RU" sz="700">
                <a:solidFill>
                  <a:srgbClr val="D3D3D3"/>
                </a:solidFill>
              </a:rPr>
              <a:t>Публичная информация Cisco</a:t>
            </a:r>
          </a:p>
        </p:txBody>
      </p:sp>
    </p:spTree>
  </p:cSld>
  <p:clrMap bg1="lt1" tx1="dk1" bg2="lt2" tx2="dk2" accent1="accent1" accent2="accent2" accent3="accent3" accent4="accent4" accent5="accent5" accent6="accent6" hlink="hlink" folHlink="folHlink"/>
  <p:sldLayoutIdLst>
    <p:sldLayoutId id="2147484055"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Lst>
  <p:txStyles>
    <p:titleStyle>
      <a:lvl1pPr algn="l" defTabSz="814388" rtl="0" eaLnBrk="1" fontAlgn="base" hangingPunct="1">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1" fontAlgn="base" hangingPunct="1">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747713" indent="-290513" algn="l" defTabSz="814388" rtl="0" eaLnBrk="1" fontAlgn="base" hangingPunct="1">
        <a:lnSpc>
          <a:spcPct val="95000"/>
        </a:lnSpc>
        <a:spcBef>
          <a:spcPct val="35000"/>
        </a:spcBef>
        <a:spcAft>
          <a:spcPct val="0"/>
        </a:spcAft>
        <a:buClr>
          <a:srgbClr val="708CA1"/>
        </a:buClr>
        <a:buFont typeface="Wingdings" panose="05000000000000000000" pitchFamily="2" charset="2"/>
        <a:buChar char="§"/>
        <a:defRPr sz="2000">
          <a:solidFill>
            <a:schemeClr val="tx1"/>
          </a:solidFill>
          <a:latin typeface="+mn-lt"/>
          <a:ea typeface="ＭＳ Ｐゴシック" charset="0"/>
        </a:defRPr>
      </a:lvl2pPr>
      <a:lvl3pPr marL="914400"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ru-RU"/>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eaLnBrk="1" latinLnBrk="0" hangingPunct="1"/>
            <a:fld id="{544213AF-26F6-41FA-8D85-E2C5388D6E58}" type="datetimeFigureOut">
              <a:rPr lang="en-US" smtClean="0"/>
              <a:pPr eaLnBrk="1" latinLnBrk="0" hangingPunct="1"/>
              <a:t>2/26/2019</a:t>
            </a:fld>
            <a:endParaRPr lang="en-US" sz="1000" dirty="0">
              <a:solidFill>
                <a:schemeClr val="tx1"/>
              </a:solidFill>
            </a:endParaRPr>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eaLnBrk="1" latinLnBrk="0" hangingPunct="1"/>
              <a:t>‹#›</a:t>
            </a:fld>
            <a:endParaRPr kumimoji="0" lang="en-US" sz="1000" b="0">
              <a:solidFill>
                <a:schemeClr val="tx1"/>
              </a:solidFill>
            </a:endParaRPr>
          </a:p>
        </p:txBody>
      </p:sp>
      <p:sp>
        <p:nvSpPr>
          <p:cNvPr id="11" name="Rectangle 278"/>
          <p:cNvSpPr>
            <a:spLocks noChangeArrowheads="1"/>
          </p:cNvSpPr>
          <p:nvPr userDrawn="1"/>
        </p:nvSpPr>
        <p:spPr bwMode="auto">
          <a:xfrm>
            <a:off x="3923236"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ru-RU" sz="700" dirty="0">
                <a:solidFill>
                  <a:srgbClr val="D3D3D3"/>
                </a:solidFill>
              </a:rPr>
              <a:t>© Cisco Systems, 2008. Все права защищены.</a:t>
            </a:r>
          </a:p>
        </p:txBody>
      </p:sp>
      <p:sp>
        <p:nvSpPr>
          <p:cNvPr id="16" name="Rectangle 279"/>
          <p:cNvSpPr>
            <a:spLocks noChangeArrowheads="1"/>
          </p:cNvSpPr>
          <p:nvPr userDrawn="1"/>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ru-RU" sz="700">
                <a:solidFill>
                  <a:srgbClr val="D3D3D3"/>
                </a:solidFill>
              </a:rPr>
              <a:t>Конфиденциальная информация Cisco</a:t>
            </a:r>
          </a:p>
        </p:txBody>
      </p:sp>
    </p:spTree>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p:txBody>
          <a:bodyPr>
            <a:normAutofit/>
          </a:bodyPr>
          <a:lstStyle/>
          <a:p>
            <a:r>
              <a:rPr lang="en-US" sz="3100" dirty="0">
                <a:effectLst/>
                <a:latin typeface="Times New Roman" panose="02020603050405020304" pitchFamily="18" charset="0"/>
                <a:cs typeface="Times New Roman" panose="02020603050405020304" pitchFamily="18" charset="0"/>
              </a:rPr>
              <a:t>2-</a:t>
            </a:r>
            <a:r>
              <a:rPr lang="ru-RU" sz="3100" dirty="0">
                <a:effectLst/>
                <a:latin typeface="Times New Roman" panose="02020603050405020304" pitchFamily="18" charset="0"/>
                <a:cs typeface="Times New Roman" panose="02020603050405020304" pitchFamily="18" charset="0"/>
              </a:rPr>
              <a:t>лекция</a:t>
            </a:r>
            <a:br>
              <a:rPr lang="ru-RU" sz="3100" dirty="0">
                <a:effectLst/>
                <a:latin typeface="Times New Roman" panose="02020603050405020304" pitchFamily="18" charset="0"/>
                <a:cs typeface="Times New Roman" panose="02020603050405020304" pitchFamily="18" charset="0"/>
              </a:rPr>
            </a:br>
            <a:r>
              <a:rPr lang="ru-RU" sz="3100" dirty="0" err="1">
                <a:effectLst/>
                <a:latin typeface="Times New Roman" panose="02020603050405020304" pitchFamily="18" charset="0"/>
                <a:cs typeface="Times New Roman" panose="02020603050405020304" pitchFamily="18" charset="0"/>
              </a:rPr>
              <a:t>Біздің</a:t>
            </a:r>
            <a:r>
              <a:rPr lang="ru-RU" sz="3100" dirty="0">
                <a:effectLst/>
                <a:latin typeface="Times New Roman" panose="02020603050405020304" pitchFamily="18" charset="0"/>
                <a:cs typeface="Times New Roman" panose="02020603050405020304" pitchFamily="18" charset="0"/>
              </a:rPr>
              <a:t> </a:t>
            </a:r>
            <a:r>
              <a:rPr lang="ru-RU" sz="3100" dirty="0" err="1">
                <a:effectLst/>
                <a:latin typeface="Times New Roman" panose="02020603050405020304" pitchFamily="18" charset="0"/>
                <a:cs typeface="Times New Roman" panose="02020603050405020304" pitchFamily="18" charset="0"/>
              </a:rPr>
              <a:t>күнделікті</a:t>
            </a:r>
            <a:r>
              <a:rPr lang="ru-RU" sz="3100" dirty="0">
                <a:effectLst/>
                <a:latin typeface="Times New Roman" panose="02020603050405020304" pitchFamily="18" charset="0"/>
                <a:cs typeface="Times New Roman" panose="02020603050405020304" pitchFamily="18" charset="0"/>
              </a:rPr>
              <a:t> </a:t>
            </a:r>
            <a:r>
              <a:rPr lang="ru-RU" sz="3100" dirty="0" err="1">
                <a:effectLst/>
                <a:latin typeface="Times New Roman" panose="02020603050405020304" pitchFamily="18" charset="0"/>
                <a:cs typeface="Times New Roman" panose="02020603050405020304" pitchFamily="18" charset="0"/>
              </a:rPr>
              <a:t>өміріміздег</a:t>
            </a:r>
            <a:r>
              <a:rPr lang="kk-KZ" sz="3100" dirty="0">
                <a:effectLst/>
                <a:latin typeface="Times New Roman" panose="02020603050405020304" pitchFamily="18" charset="0"/>
                <a:cs typeface="Times New Roman" panose="02020603050405020304" pitchFamily="18" charset="0"/>
              </a:rPr>
              <a:t>і</a:t>
            </a:r>
            <a:r>
              <a:rPr lang="ru-RU" sz="3100" dirty="0">
                <a:effectLst/>
                <a:latin typeface="Times New Roman" panose="02020603050405020304" pitchFamily="18" charset="0"/>
                <a:cs typeface="Times New Roman" panose="02020603050405020304" pitchFamily="18" charset="0"/>
              </a:rPr>
              <a:t> </a:t>
            </a:r>
            <a:r>
              <a:rPr lang="ru-RU" sz="3100" dirty="0" err="1">
                <a:effectLst/>
                <a:latin typeface="Times New Roman" panose="02020603050405020304" pitchFamily="18" charset="0"/>
                <a:cs typeface="Times New Roman" panose="02020603050405020304" pitchFamily="18" charset="0"/>
              </a:rPr>
              <a:t>желілер</a:t>
            </a:r>
            <a:endParaRPr lang="ru-RU" sz="3100"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5264652"/>
      </p:ext>
    </p:extLst>
  </p:cSld>
  <p:clrMapOvr>
    <a:masterClrMapping/>
  </p:clrMapOvr>
  <p:transition advTm="4378">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288" y="333375"/>
            <a:ext cx="8229600" cy="1252538"/>
          </a:xfrm>
        </p:spPr>
        <p:txBody>
          <a:bodyPr/>
          <a:lstStyle/>
          <a:p>
            <a:pPr defTabSz="812800" eaLnBrk="1" hangingPunct="1"/>
            <a:r>
              <a:rPr lang="ru-RU" altLang="ru-RU" sz="3200" b="1" dirty="0">
                <a:solidFill>
                  <a:schemeClr val="tx1"/>
                </a:solidFill>
                <a:latin typeface="Arial" pitchFamily="34" charset="0"/>
                <a:ea typeface="MS PGothic" pitchFamily="34" charset="-128"/>
              </a:rPr>
              <a:t>Интранет </a:t>
            </a:r>
            <a:r>
              <a:rPr lang="ru-RU" altLang="ru-RU" sz="3200" dirty="0" err="1">
                <a:solidFill>
                  <a:schemeClr val="tx1"/>
                </a:solidFill>
                <a:latin typeface="Arial" pitchFamily="34" charset="0"/>
                <a:ea typeface="MS PGothic" pitchFamily="34" charset="-128"/>
              </a:rPr>
              <a:t>және</a:t>
            </a:r>
            <a:r>
              <a:rPr lang="ru-RU" altLang="ru-RU" sz="3200" b="1" dirty="0">
                <a:solidFill>
                  <a:schemeClr val="tx1"/>
                </a:solidFill>
                <a:latin typeface="Arial" pitchFamily="34" charset="0"/>
                <a:ea typeface="MS PGothic" pitchFamily="34" charset="-128"/>
              </a:rPr>
              <a:t> </a:t>
            </a:r>
            <a:r>
              <a:rPr lang="ru-RU" altLang="ru-RU" sz="3200" b="1" dirty="0" err="1">
                <a:solidFill>
                  <a:schemeClr val="tx1"/>
                </a:solidFill>
                <a:latin typeface="Arial" pitchFamily="34" charset="0"/>
                <a:ea typeface="MS PGothic" pitchFamily="34" charset="-128"/>
              </a:rPr>
              <a:t>Экстранет</a:t>
            </a:r>
            <a:endParaRPr lang="ru-RU" altLang="ru-RU" sz="3200" b="1" dirty="0">
              <a:solidFill>
                <a:schemeClr val="tx1"/>
              </a:solidFill>
              <a:latin typeface="Arial" pitchFamily="34" charset="0"/>
              <a:ea typeface="MS PGothic" pitchFamily="34" charset="-128"/>
            </a:endParaRPr>
          </a:p>
        </p:txBody>
      </p:sp>
      <p:pic>
        <p:nvPicPr>
          <p:cNvPr id="2048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47813" y="1440729"/>
            <a:ext cx="5665787"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696006"/>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2282825"/>
            <a:ext cx="8280401" cy="1481138"/>
          </a:xfrm>
        </p:spPr>
        <p:txBody>
          <a:bodyPr>
            <a:normAutofit/>
          </a:bodyPr>
          <a:lstStyle/>
          <a:p>
            <a:r>
              <a:rPr lang="ru-RU" sz="4000" b="0" dirty="0">
                <a:effectLst/>
                <a:latin typeface="Times New Roman" panose="02020603050405020304" pitchFamily="18" charset="0"/>
                <a:cs typeface="Times New Roman" panose="02020603050405020304" pitchFamily="18" charset="0"/>
              </a:rPr>
              <a:t>2. </a:t>
            </a:r>
            <a:r>
              <a:rPr lang="ru-RU" sz="4000" b="0" dirty="0" err="1">
                <a:effectLst/>
                <a:latin typeface="Times New Roman" panose="02020603050405020304" pitchFamily="18" charset="0"/>
                <a:cs typeface="Times New Roman" panose="02020603050405020304" pitchFamily="18" charset="0"/>
              </a:rPr>
              <a:t>Желі</a:t>
            </a:r>
            <a:r>
              <a:rPr lang="ru-RU" sz="4000" b="0" dirty="0">
                <a:effectLst/>
                <a:latin typeface="Times New Roman" panose="02020603050405020304" pitchFamily="18" charset="0"/>
                <a:cs typeface="Times New Roman" panose="02020603050405020304" pitchFamily="18" charset="0"/>
              </a:rPr>
              <a:t> </a:t>
            </a:r>
            <a:r>
              <a:rPr lang="ru-RU" sz="4000" b="0" dirty="0" err="1">
                <a:effectLst/>
                <a:latin typeface="Times New Roman" panose="02020603050405020304" pitchFamily="18" charset="0"/>
                <a:cs typeface="Times New Roman" panose="02020603050405020304" pitchFamily="18" charset="0"/>
              </a:rPr>
              <a:t>бойынша</a:t>
            </a:r>
            <a:r>
              <a:rPr lang="ru-RU" sz="4000" b="0" dirty="0">
                <a:effectLst/>
                <a:latin typeface="Times New Roman" panose="02020603050405020304" pitchFamily="18" charset="0"/>
                <a:cs typeface="Times New Roman" panose="02020603050405020304" pitchFamily="18" charset="0"/>
              </a:rPr>
              <a:t> </a:t>
            </a:r>
            <a:r>
              <a:rPr lang="ru-RU" sz="4000" b="0" dirty="0" err="1">
                <a:effectLst/>
                <a:latin typeface="Times New Roman" panose="02020603050405020304" pitchFamily="18" charset="0"/>
                <a:cs typeface="Times New Roman" panose="02020603050405020304" pitchFamily="18" charset="0"/>
              </a:rPr>
              <a:t>басқа</a:t>
            </a:r>
            <a:r>
              <a:rPr lang="ru-RU" sz="4000" b="0" dirty="0">
                <a:effectLst/>
                <a:latin typeface="Times New Roman" panose="02020603050405020304" pitchFamily="18" charset="0"/>
                <a:cs typeface="Times New Roman" panose="02020603050405020304" pitchFamily="18" charset="0"/>
              </a:rPr>
              <a:t> </a:t>
            </a:r>
            <a:r>
              <a:rPr lang="ru-RU" sz="4000" b="0" dirty="0" err="1">
                <a:effectLst/>
                <a:latin typeface="Times New Roman" panose="02020603050405020304" pitchFamily="18" charset="0"/>
                <a:cs typeface="Times New Roman" panose="02020603050405020304" pitchFamily="18" charset="0"/>
              </a:rPr>
              <a:t>ұсыныстар</a:t>
            </a:r>
            <a:endParaRPr lang="ru-RU" sz="4000"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4087590"/>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3868" y="1425039"/>
            <a:ext cx="4275558" cy="4275521"/>
          </a:xfrm>
        </p:spPr>
        <p:txBody>
          <a:bodyPr>
            <a:noAutofit/>
          </a:bodyPr>
          <a:lstStyle/>
          <a:p>
            <a:r>
              <a:rPr lang="ru-RU" sz="2000" dirty="0" err="1">
                <a:latin typeface="Times New Roman" panose="02020603050405020304" pitchFamily="18" charset="0"/>
                <a:cs typeface="Times New Roman" panose="02020603050405020304" pitchFamily="18" charset="0"/>
              </a:rPr>
              <a:t>Желі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көлемі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ұлғайып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күрделенуі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мүмкін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болғандықтан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желінің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жақсы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жоспарлануы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логикалық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ұйымдастырылуы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тиісті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түрде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құжатталуы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маңызды</a:t>
            </a:r>
            <a:r>
              <a:rPr lang="ru-RU" sz="2000" dirty="0">
                <a:latin typeface="Times New Roman" panose="02020603050405020304" pitchFamily="18" charset="0"/>
                <a:cs typeface="Times New Roman" panose="02020603050405020304" pitchFamily="18" charset="0"/>
              </a:rPr>
              <a:t>. </a:t>
            </a:r>
          </a:p>
          <a:p>
            <a:endParaRPr lang="ru-RU" sz="2000" dirty="0">
              <a:latin typeface="Times New Roman" panose="02020603050405020304" pitchFamily="18" charset="0"/>
              <a:cs typeface="Times New Roman" panose="02020603050405020304" pitchFamily="18" charset="0"/>
            </a:endParaRPr>
          </a:p>
          <a:p>
            <a:r>
              <a:rPr lang="ru-RU" sz="2000" dirty="0" err="1">
                <a:latin typeface="Times New Roman" panose="02020603050405020304" pitchFamily="18" charset="0"/>
                <a:cs typeface="Times New Roman" panose="02020603050405020304" pitchFamily="18" charset="0"/>
              </a:rPr>
              <a:t>Желі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орнатылған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кезде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әрбір</a:t>
            </a:r>
            <a:r>
              <a:rPr lang="ru-RU" sz="2000" dirty="0">
                <a:latin typeface="Times New Roman" panose="02020603050405020304" pitchFamily="18" charset="0"/>
                <a:cs typeface="Times New Roman" panose="02020603050405020304" pitchFamily="18" charset="0"/>
              </a:rPr>
              <a:t> хост </a:t>
            </a:r>
            <a:r>
              <a:rPr lang="ru-RU" sz="2000" dirty="0" err="1">
                <a:latin typeface="Times New Roman" panose="02020603050405020304" pitchFamily="18" charset="0"/>
                <a:cs typeface="Times New Roman" panose="02020603050405020304" pitchFamily="18" charset="0"/>
              </a:rPr>
              <a:t>орналасқан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жерде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желіге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қалай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қосылғанын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тіркеу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үшін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физикалық</a:t>
            </a:r>
            <a:r>
              <a:rPr lang="ru-RU" sz="2000" dirty="0">
                <a:latin typeface="Times New Roman" panose="02020603050405020304" pitchFamily="18" charset="0"/>
                <a:cs typeface="Times New Roman" panose="02020603050405020304" pitchFamily="18" charset="0"/>
              </a:rPr>
              <a:t> топология </a:t>
            </a:r>
            <a:r>
              <a:rPr lang="ru-RU" sz="2000" dirty="0" err="1">
                <a:latin typeface="Times New Roman" panose="02020603050405020304" pitchFamily="18" charset="0"/>
                <a:cs typeface="Times New Roman" panose="02020603050405020304" pitchFamily="18" charset="0"/>
              </a:rPr>
              <a:t>құрылады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Физикалық</a:t>
            </a:r>
            <a:r>
              <a:rPr lang="ru-RU" sz="2000" dirty="0">
                <a:latin typeface="Times New Roman" panose="02020603050405020304" pitchFamily="18" charset="0"/>
                <a:cs typeface="Times New Roman" panose="02020603050405020304" pitchFamily="18" charset="0"/>
              </a:rPr>
              <a:t> топология, </a:t>
            </a:r>
            <a:r>
              <a:rPr lang="ru-RU" sz="2000" dirty="0" err="1">
                <a:latin typeface="Times New Roman" panose="02020603050405020304" pitchFamily="18" charset="0"/>
                <a:cs typeface="Times New Roman" panose="02020603050405020304" pitchFamily="18" charset="0"/>
              </a:rPr>
              <a:t>сондай-ақ</a:t>
            </a:r>
            <a:r>
              <a:rPr lang="ru-RU" sz="2000" dirty="0">
                <a:latin typeface="Times New Roman" panose="02020603050405020304" pitchFamily="18" charset="0"/>
                <a:cs typeface="Times New Roman" panose="02020603050405020304" pitchFamily="18" charset="0"/>
              </a:rPr>
              <a:t>, кабель </a:t>
            </a:r>
            <a:r>
              <a:rPr lang="ru-RU" sz="2000" dirty="0" err="1">
                <a:latin typeface="Times New Roman" panose="02020603050405020304" pitchFamily="18" charset="0"/>
                <a:cs typeface="Times New Roman" panose="02020603050405020304" pitchFamily="18" charset="0"/>
              </a:rPr>
              <a:t>сымының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қайда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орналасқанын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хостаны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қосатын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желілік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құрылғылар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қайда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орналасқанын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көрсетеді</a:t>
            </a:r>
            <a:r>
              <a:rPr lang="ru-RU" sz="2000" dirty="0">
                <a:latin typeface="Times New Roman" panose="02020603050405020304" pitchFamily="18" charset="0"/>
                <a:cs typeface="Times New Roman" panose="02020603050405020304" pitchFamily="18" charset="0"/>
              </a:rPr>
              <a:t>.</a:t>
            </a:r>
          </a:p>
        </p:txBody>
      </p:sp>
      <p:sp>
        <p:nvSpPr>
          <p:cNvPr id="21505" name="Rectangle 2"/>
          <p:cNvSpPr>
            <a:spLocks noGrp="1" noChangeArrowheads="1"/>
          </p:cNvSpPr>
          <p:nvPr>
            <p:ph type="title"/>
          </p:nvPr>
        </p:nvSpPr>
        <p:spPr/>
        <p:txBody>
          <a:bodyPr>
            <a:normAutofit fontScale="90000"/>
          </a:bodyPr>
          <a:lstStyle/>
          <a:p>
            <a:r>
              <a:rPr lang="ru-RU" sz="2000" b="0" dirty="0" err="1">
                <a:effectLst/>
                <a:latin typeface="Times New Roman" panose="02020603050405020304" pitchFamily="18" charset="0"/>
                <a:cs typeface="Times New Roman" panose="02020603050405020304" pitchFamily="18" charset="0"/>
              </a:rPr>
              <a:t>Желі</a:t>
            </a:r>
            <a:r>
              <a:rPr lang="ru-RU" sz="2000" b="0" dirty="0">
                <a:effectLst/>
                <a:latin typeface="Times New Roman" panose="02020603050405020304" pitchFamily="18" charset="0"/>
                <a:cs typeface="Times New Roman" panose="02020603050405020304" pitchFamily="18" charset="0"/>
              </a:rPr>
              <a:t> </a:t>
            </a:r>
            <a:r>
              <a:rPr lang="ru-RU" sz="2000" b="0" dirty="0" err="1">
                <a:effectLst/>
                <a:latin typeface="Times New Roman" panose="02020603050405020304" pitchFamily="18" charset="0"/>
                <a:cs typeface="Times New Roman" panose="02020603050405020304" pitchFamily="18" charset="0"/>
              </a:rPr>
              <a:t>бойынша</a:t>
            </a:r>
            <a:r>
              <a:rPr lang="ru-RU" sz="2000" b="0" dirty="0">
                <a:effectLst/>
                <a:latin typeface="Times New Roman" panose="02020603050405020304" pitchFamily="18" charset="0"/>
                <a:cs typeface="Times New Roman" panose="02020603050405020304" pitchFamily="18" charset="0"/>
              </a:rPr>
              <a:t> </a:t>
            </a:r>
            <a:r>
              <a:rPr lang="ru-RU" sz="2000" b="0" dirty="0" err="1">
                <a:effectLst/>
                <a:latin typeface="Times New Roman" panose="02020603050405020304" pitchFamily="18" charset="0"/>
                <a:cs typeface="Times New Roman" panose="02020603050405020304" pitchFamily="18" charset="0"/>
              </a:rPr>
              <a:t>басқа</a:t>
            </a:r>
            <a:r>
              <a:rPr lang="ru-RU" sz="2000" b="0" dirty="0">
                <a:effectLst/>
                <a:latin typeface="Times New Roman" panose="02020603050405020304" pitchFamily="18" charset="0"/>
                <a:cs typeface="Times New Roman" panose="02020603050405020304" pitchFamily="18" charset="0"/>
              </a:rPr>
              <a:t> </a:t>
            </a:r>
            <a:r>
              <a:rPr lang="ru-RU" sz="2000" b="0" dirty="0" err="1">
                <a:effectLst/>
                <a:latin typeface="Times New Roman" panose="02020603050405020304" pitchFamily="18" charset="0"/>
                <a:cs typeface="Times New Roman" panose="02020603050405020304" pitchFamily="18" charset="0"/>
              </a:rPr>
              <a:t>ұсыныстар</a:t>
            </a:r>
            <a:r>
              <a:rPr lang="en-US" sz="2000" dirty="0"/>
              <a:t/>
            </a:r>
            <a:br>
              <a:rPr lang="en-US" sz="2000" dirty="0"/>
            </a:br>
            <a:r>
              <a:rPr lang="ru-RU" b="0" dirty="0" err="1">
                <a:effectLst/>
              </a:rPr>
              <a:t>Барлық</a:t>
            </a:r>
            <a:r>
              <a:rPr lang="ru-RU" b="0" dirty="0">
                <a:effectLst/>
              </a:rPr>
              <a:t> </a:t>
            </a:r>
            <a:r>
              <a:rPr lang="ru-RU" b="0" dirty="0" err="1">
                <a:effectLst/>
              </a:rPr>
              <a:t>процестерді</a:t>
            </a:r>
            <a:r>
              <a:rPr lang="ru-RU" b="0" dirty="0">
                <a:effectLst/>
              </a:rPr>
              <a:t> </a:t>
            </a:r>
            <a:r>
              <a:rPr lang="ru-RU" b="0" dirty="0" err="1">
                <a:effectLst/>
              </a:rPr>
              <a:t>қадағалау</a:t>
            </a:r>
            <a:endParaRPr lang="ru-RU"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70775" y="1844098"/>
            <a:ext cx="4493900" cy="3758660"/>
          </a:xfrm>
          <a:prstGeom prst="rect">
            <a:avLst/>
          </a:prstGeom>
        </p:spPr>
      </p:pic>
    </p:spTree>
    <p:extLst>
      <p:ext uri="{BB962C8B-B14F-4D97-AF65-F5344CB8AC3E}">
        <p14:creationId xmlns:p14="http://schemas.microsoft.com/office/powerpoint/2010/main" val="2345956599"/>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normAutofit fontScale="90000"/>
          </a:bodyPr>
          <a:lstStyle/>
          <a:p>
            <a:r>
              <a:rPr lang="kk-KZ" sz="1600" dirty="0">
                <a:latin typeface="Times New Roman" panose="02020603050405020304" pitchFamily="18" charset="0"/>
                <a:cs typeface="Times New Roman" panose="02020603050405020304" pitchFamily="18" charset="0"/>
              </a:rPr>
              <a:t>Желі бойынша басқа ұсыныстар</a:t>
            </a:r>
            <a:r>
              <a:rPr lang="en-US" sz="2000" dirty="0"/>
              <a:t/>
            </a:r>
            <a:br>
              <a:rPr lang="en-US" sz="2000" dirty="0"/>
            </a:br>
            <a:r>
              <a:rPr lang="ru-RU" b="0" dirty="0" err="1">
                <a:effectLst/>
              </a:rPr>
              <a:t>Барлық</a:t>
            </a:r>
            <a:r>
              <a:rPr lang="ru-RU" b="0" dirty="0">
                <a:effectLst/>
              </a:rPr>
              <a:t> </a:t>
            </a:r>
            <a:r>
              <a:rPr lang="ru-RU" b="0" dirty="0" err="1">
                <a:effectLst/>
              </a:rPr>
              <a:t>процестерді</a:t>
            </a:r>
            <a:r>
              <a:rPr lang="ru-RU" b="0" dirty="0">
                <a:effectLst/>
              </a:rPr>
              <a:t> </a:t>
            </a:r>
            <a:r>
              <a:rPr lang="ru-RU" b="0" dirty="0" err="1">
                <a:effectLst/>
              </a:rPr>
              <a:t>қадағалау</a:t>
            </a:r>
            <a:endParaRPr lang="ru-RU" dirty="0"/>
          </a:p>
        </p:txBody>
      </p:sp>
      <p:sp>
        <p:nvSpPr>
          <p:cNvPr id="7" name="TextBox 6"/>
          <p:cNvSpPr txBox="1"/>
          <p:nvPr/>
        </p:nvSpPr>
        <p:spPr>
          <a:xfrm>
            <a:off x="96934" y="1086342"/>
            <a:ext cx="9229946" cy="1754326"/>
          </a:xfrm>
          <a:prstGeom prst="rect">
            <a:avLst/>
          </a:prstGeom>
          <a:noFill/>
        </p:spPr>
        <p:txBody>
          <a:bodyPr wrap="square" rtlCol="0">
            <a:spAutoFit/>
          </a:bodyPr>
          <a:lstStyle/>
          <a:p>
            <a:pPr marL="285750" indent="-285750" algn="l">
              <a:buClr>
                <a:schemeClr val="accent5">
                  <a:lumMod val="75000"/>
                </a:schemeClr>
              </a:buClr>
              <a:buFont typeface="Wingdings" panose="05000000000000000000" pitchFamily="2" charset="2"/>
              <a:buChar char="§"/>
            </a:pPr>
            <a:r>
              <a:rPr lang="ru-RU" sz="2000" dirty="0" err="1">
                <a:latin typeface="Times New Roman" panose="02020603050405020304" pitchFamily="18" charset="0"/>
                <a:cs typeface="Times New Roman" panose="02020603050405020304" pitchFamily="18" charset="0"/>
              </a:rPr>
              <a:t>Логикалық</a:t>
            </a:r>
            <a:r>
              <a:rPr lang="ru-RU" sz="2000" dirty="0">
                <a:latin typeface="Times New Roman" panose="02020603050405020304" pitchFamily="18" charset="0"/>
                <a:cs typeface="Times New Roman" panose="02020603050405020304" pitchFamily="18" charset="0"/>
              </a:rPr>
              <a:t> топология </a:t>
            </a:r>
            <a:r>
              <a:rPr lang="ru-RU" sz="2000" dirty="0" err="1">
                <a:latin typeface="Times New Roman" panose="02020603050405020304" pitchFamily="18" charset="0"/>
                <a:cs typeface="Times New Roman" panose="02020603050405020304" pitchFamily="18" charset="0"/>
              </a:rPr>
              <a:t>құрылғылардың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аттарын</a:t>
            </a: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IP-</a:t>
            </a:r>
            <a:r>
              <a:rPr lang="ru-RU" sz="2000" dirty="0" err="1">
                <a:latin typeface="Times New Roman" panose="02020603050405020304" pitchFamily="18" charset="0"/>
                <a:cs typeface="Times New Roman" panose="02020603050405020304" pitchFamily="18" charset="0"/>
              </a:rPr>
              <a:t>адресациясын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күйге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келтіру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туралы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ақпаратты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желілік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белгілерді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бейнелейді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ақпараттың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логикалық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фрагменттері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желінің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физикалық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топологиясына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қарағанда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жиі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өзгеруі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мүмкін</a:t>
            </a:r>
            <a:r>
              <a:rPr lang="ru-RU" sz="2000" dirty="0">
                <a:latin typeface="Times New Roman" panose="02020603050405020304" pitchFamily="18" charset="0"/>
                <a:cs typeface="Times New Roman" panose="02020603050405020304" pitchFamily="18" charset="0"/>
              </a:rPr>
              <a:t>. </a:t>
            </a:r>
          </a:p>
          <a:p>
            <a:pPr marL="285750" indent="-285750" algn="l">
              <a:buClr>
                <a:schemeClr val="accent5">
                  <a:lumMod val="75000"/>
                </a:schemeClr>
              </a:buClr>
              <a:buFont typeface="Wingdings" panose="05000000000000000000" pitchFamily="2" charset="2"/>
              <a:buChar char="§"/>
            </a:pPr>
            <a:r>
              <a:rPr lang="ru-RU" sz="2000" dirty="0" err="1">
                <a:latin typeface="Times New Roman" panose="02020603050405020304" pitchFamily="18" charset="0"/>
                <a:cs typeface="Times New Roman" panose="02020603050405020304" pitchFamily="18" charset="0"/>
              </a:rPr>
              <a:t>Бейнедегі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белгішелер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физикалық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логикалық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топологияны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үшін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қолданылады</a:t>
            </a:r>
            <a:r>
              <a:rPr lang="ru-RU" sz="2000" dirty="0"/>
              <a:t>.</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3868" y="2767564"/>
            <a:ext cx="3815382" cy="3510638"/>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49286" y="2824110"/>
            <a:ext cx="4697413" cy="3419668"/>
          </a:xfrm>
          <a:prstGeom prst="rect">
            <a:avLst/>
          </a:prstGeom>
        </p:spPr>
      </p:pic>
    </p:spTree>
    <p:extLst>
      <p:ext uri="{BB962C8B-B14F-4D97-AF65-F5344CB8AC3E}">
        <p14:creationId xmlns:p14="http://schemas.microsoft.com/office/powerpoint/2010/main" val="2552923377"/>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7755890" cy="1481138"/>
          </a:xfrm>
        </p:spPr>
        <p:txBody>
          <a:bodyPr>
            <a:normAutofit/>
          </a:bodyPr>
          <a:lstStyle/>
          <a:p>
            <a:r>
              <a:rPr lang="ru-RU" sz="3600" b="0" dirty="0">
                <a:effectLst/>
                <a:latin typeface="Times New Roman" panose="02020603050405020304" pitchFamily="18" charset="0"/>
                <a:cs typeface="Times New Roman" panose="02020603050405020304" pitchFamily="18" charset="0"/>
              </a:rPr>
              <a:t>3. </a:t>
            </a:r>
            <a:r>
              <a:rPr lang="ru-RU" sz="3600" b="0" dirty="0" err="1">
                <a:effectLst/>
                <a:latin typeface="Times New Roman" panose="02020603050405020304" pitchFamily="18" charset="0"/>
                <a:cs typeface="Times New Roman" panose="02020603050405020304" pitchFamily="18" charset="0"/>
              </a:rPr>
              <a:t>Кабельдер</a:t>
            </a:r>
            <a:r>
              <a:rPr lang="ru-RU" sz="3600" b="0" dirty="0">
                <a:effectLst/>
                <a:latin typeface="Times New Roman" panose="02020603050405020304" pitchFamily="18" charset="0"/>
                <a:cs typeface="Times New Roman" panose="02020603050405020304" pitchFamily="18" charset="0"/>
              </a:rPr>
              <a:t> </a:t>
            </a:r>
            <a:r>
              <a:rPr lang="ru-RU" sz="3600" b="0" dirty="0" err="1">
                <a:effectLst/>
                <a:latin typeface="Times New Roman" panose="02020603050405020304" pitchFamily="18" charset="0"/>
                <a:cs typeface="Times New Roman" panose="02020603050405020304" pitchFamily="18" charset="0"/>
              </a:rPr>
              <a:t>және</a:t>
            </a:r>
            <a:r>
              <a:rPr lang="ru-RU" sz="3600" b="0" dirty="0">
                <a:effectLst/>
                <a:latin typeface="Times New Roman" panose="02020603050405020304" pitchFamily="18" charset="0"/>
                <a:cs typeface="Times New Roman" panose="02020603050405020304" pitchFamily="18" charset="0"/>
              </a:rPr>
              <a:t> </a:t>
            </a:r>
            <a:r>
              <a:rPr lang="ru-RU" sz="3600" b="0" dirty="0" err="1">
                <a:effectLst/>
                <a:latin typeface="Times New Roman" panose="02020603050405020304" pitchFamily="18" charset="0"/>
                <a:cs typeface="Times New Roman" panose="02020603050405020304" pitchFamily="18" charset="0"/>
              </a:rPr>
              <a:t>деректер</a:t>
            </a:r>
            <a:r>
              <a:rPr lang="ru-RU" sz="3600" b="0" dirty="0">
                <a:effectLst/>
                <a:latin typeface="Times New Roman" panose="02020603050405020304" pitchFamily="18" charset="0"/>
                <a:cs typeface="Times New Roman" panose="02020603050405020304" pitchFamily="18" charset="0"/>
              </a:rPr>
              <a:t> </a:t>
            </a:r>
            <a:r>
              <a:rPr lang="ru-RU" sz="3600" b="0" dirty="0" err="1">
                <a:effectLst/>
                <a:latin typeface="Times New Roman" panose="02020603050405020304" pitchFamily="18" charset="0"/>
                <a:cs typeface="Times New Roman" panose="02020603050405020304" pitchFamily="18" charset="0"/>
              </a:rPr>
              <a:t>ортасы</a:t>
            </a:r>
            <a:endParaRPr lang="ru-RU" sz="3600"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6703767"/>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13404" y="1375933"/>
            <a:ext cx="4228871" cy="2400420"/>
          </a:xfrm>
        </p:spPr>
        <p:txBody>
          <a:bodyPr>
            <a:normAutofit fontScale="70000" lnSpcReduction="20000"/>
          </a:bodyPr>
          <a:lstStyle/>
          <a:p>
            <a:r>
              <a:rPr lang="ru-RU" dirty="0" err="1">
                <a:latin typeface="Times New Roman" panose="02020603050405020304" pitchFamily="18" charset="0"/>
                <a:cs typeface="Times New Roman" panose="02020603050405020304" pitchFamily="18" charset="0"/>
              </a:rPr>
              <a:t>Қазіргі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заманғы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желілер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негізінен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құрылғыларды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өзара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жалғау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деректер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берілуі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мүмкін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жолды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қамтамасыз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үшін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Деректер</a:t>
            </a:r>
            <a:r>
              <a:rPr lang="ru-RU" dirty="0">
                <a:latin typeface="Times New Roman" panose="02020603050405020304" pitchFamily="18" charset="0"/>
                <a:cs typeface="Times New Roman" panose="02020603050405020304" pitchFamily="18" charset="0"/>
              </a:rPr>
              <a:t> беру </a:t>
            </a:r>
            <a:r>
              <a:rPr lang="ru-RU" dirty="0" err="1">
                <a:latin typeface="Times New Roman" panose="02020603050405020304" pitchFamily="18" charset="0"/>
                <a:cs typeface="Times New Roman" panose="02020603050405020304" pitchFamily="18" charset="0"/>
              </a:rPr>
              <a:t>ортасының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түрін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пайдаланады</a:t>
            </a:r>
            <a:r>
              <a:rPr lang="ru-RU" dirty="0">
                <a:latin typeface="Times New Roman" panose="02020603050405020304" pitchFamily="18" charset="0"/>
                <a:cs typeface="Times New Roman" panose="02020603050405020304" pitchFamily="18" charset="0"/>
              </a:rPr>
              <a:t>: </a:t>
            </a:r>
          </a:p>
          <a:p>
            <a:r>
              <a:rPr lang="ru-RU" dirty="0" err="1">
                <a:latin typeface="Times New Roman" panose="02020603050405020304" pitchFamily="18" charset="0"/>
                <a:cs typeface="Times New Roman" panose="02020603050405020304" pitchFamily="18" charset="0"/>
              </a:rPr>
              <a:t>кабельдердегі</a:t>
            </a:r>
            <a:r>
              <a:rPr lang="ru-RU" dirty="0">
                <a:latin typeface="Times New Roman" panose="02020603050405020304" pitchFamily="18" charset="0"/>
                <a:cs typeface="Times New Roman" panose="02020603050405020304" pitchFamily="18" charset="0"/>
              </a:rPr>
              <a:t> мыс </a:t>
            </a:r>
            <a:r>
              <a:rPr lang="ru-RU" dirty="0" err="1">
                <a:latin typeface="Times New Roman" panose="02020603050405020304" pitchFamily="18" charset="0"/>
                <a:cs typeface="Times New Roman" panose="02020603050405020304" pitchFamily="18" charset="0"/>
              </a:rPr>
              <a:t>желілері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шыны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пластикалық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талшықтар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талшықты</a:t>
            </a:r>
            <a:r>
              <a:rPr lang="ru-RU" dirty="0">
                <a:latin typeface="Times New Roman" panose="02020603050405020304" pitchFamily="18" charset="0"/>
                <a:cs typeface="Times New Roman" panose="02020603050405020304" pitchFamily="18" charset="0"/>
              </a:rPr>
              <a:t> кабель); </a:t>
            </a:r>
            <a:r>
              <a:rPr lang="ru-RU" dirty="0" err="1">
                <a:latin typeface="Times New Roman" panose="02020603050405020304" pitchFamily="18" charset="0"/>
                <a:cs typeface="Times New Roman" panose="02020603050405020304" pitchFamily="18" charset="0"/>
              </a:rPr>
              <a:t>радиохабар</a:t>
            </a:r>
            <a:r>
              <a:rPr lang="ru-RU" dirty="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p:txBody>
      </p:sp>
      <p:sp>
        <p:nvSpPr>
          <p:cNvPr id="21505" name="Rectangle 2"/>
          <p:cNvSpPr>
            <a:spLocks noGrp="1" noChangeArrowheads="1"/>
          </p:cNvSpPr>
          <p:nvPr>
            <p:ph type="title"/>
          </p:nvPr>
        </p:nvSpPr>
        <p:spPr>
          <a:xfrm>
            <a:off x="367867" y="91495"/>
            <a:ext cx="8229600" cy="1143000"/>
          </a:xfrm>
        </p:spPr>
        <p:txBody>
          <a:bodyPr>
            <a:normAutofit fontScale="90000"/>
          </a:bodyPr>
          <a:lstStyle/>
          <a:p>
            <a:r>
              <a:rPr dirty="0"/>
              <a:t/>
            </a:r>
            <a:br>
              <a:rPr dirty="0"/>
            </a:br>
            <a:r>
              <a:rPr lang="ru-RU" sz="2000" b="0" dirty="0">
                <a:effectLst/>
                <a:latin typeface="Times New Roman" panose="02020603050405020304" pitchFamily="18" charset="0"/>
                <a:cs typeface="Times New Roman" panose="02020603050405020304" pitchFamily="18" charset="0"/>
              </a:rPr>
              <a:t>Кабель </a:t>
            </a:r>
            <a:r>
              <a:rPr lang="ru-RU" sz="2000" b="0" dirty="0" err="1">
                <a:effectLst/>
                <a:latin typeface="Times New Roman" panose="02020603050405020304" pitchFamily="18" charset="0"/>
                <a:cs typeface="Times New Roman" panose="02020603050405020304" pitchFamily="18" charset="0"/>
              </a:rPr>
              <a:t>желісі</a:t>
            </a:r>
            <a:r>
              <a:rPr lang="ru-RU" sz="2000" b="0" dirty="0">
                <a:effectLst/>
                <a:latin typeface="Times New Roman" panose="02020603050405020304" pitchFamily="18" charset="0"/>
                <a:cs typeface="Times New Roman" panose="02020603050405020304" pitchFamily="18" charset="0"/>
              </a:rPr>
              <a:t> </a:t>
            </a:r>
            <a:r>
              <a:rPr lang="ru-RU" sz="2000" b="0" dirty="0" err="1">
                <a:effectLst/>
                <a:latin typeface="Times New Roman" panose="02020603050405020304" pitchFamily="18" charset="0"/>
                <a:cs typeface="Times New Roman" panose="02020603050405020304" pitchFamily="18" charset="0"/>
              </a:rPr>
              <a:t>және</a:t>
            </a:r>
            <a:r>
              <a:rPr lang="ru-RU" sz="2000" b="0" dirty="0">
                <a:effectLst/>
                <a:latin typeface="Times New Roman" panose="02020603050405020304" pitchFamily="18" charset="0"/>
                <a:cs typeface="Times New Roman" panose="02020603050405020304" pitchFamily="18" charset="0"/>
              </a:rPr>
              <a:t> </a:t>
            </a:r>
            <a:r>
              <a:rPr lang="ru-RU" sz="2000" b="0" dirty="0" err="1">
                <a:effectLst/>
                <a:latin typeface="Times New Roman" panose="02020603050405020304" pitchFamily="18" charset="0"/>
                <a:cs typeface="Times New Roman" panose="02020603050405020304" pitchFamily="18" charset="0"/>
              </a:rPr>
              <a:t>деректерді</a:t>
            </a:r>
            <a:r>
              <a:rPr lang="ru-RU" sz="2000" b="0" dirty="0">
                <a:effectLst/>
                <a:latin typeface="Times New Roman" panose="02020603050405020304" pitchFamily="18" charset="0"/>
                <a:cs typeface="Times New Roman" panose="02020603050405020304" pitchFamily="18" charset="0"/>
              </a:rPr>
              <a:t> </a:t>
            </a:r>
            <a:r>
              <a:rPr lang="ru-RU" sz="2000" b="0" dirty="0" err="1">
                <a:effectLst/>
                <a:latin typeface="Times New Roman" panose="02020603050405020304" pitchFamily="18" charset="0"/>
                <a:cs typeface="Times New Roman" panose="02020603050405020304" pitchFamily="18" charset="0"/>
              </a:rPr>
              <a:t>берудің</a:t>
            </a:r>
            <a:r>
              <a:rPr lang="ru-RU" sz="2000" b="0" dirty="0">
                <a:effectLst/>
                <a:latin typeface="Times New Roman" panose="02020603050405020304" pitchFamily="18" charset="0"/>
                <a:cs typeface="Times New Roman" panose="02020603050405020304" pitchFamily="18" charset="0"/>
              </a:rPr>
              <a:t> </a:t>
            </a:r>
            <a:r>
              <a:rPr lang="ru-RU" sz="2000" b="0" dirty="0" err="1">
                <a:effectLst/>
                <a:latin typeface="Times New Roman" panose="02020603050405020304" pitchFamily="18" charset="0"/>
                <a:cs typeface="Times New Roman" panose="02020603050405020304" pitchFamily="18" charset="0"/>
              </a:rPr>
              <a:t>желілік</a:t>
            </a:r>
            <a:r>
              <a:rPr lang="ru-RU" sz="2000" b="0" dirty="0">
                <a:effectLst/>
                <a:latin typeface="Times New Roman" panose="02020603050405020304" pitchFamily="18" charset="0"/>
                <a:cs typeface="Times New Roman" panose="02020603050405020304" pitchFamily="18" charset="0"/>
              </a:rPr>
              <a:t> </a:t>
            </a:r>
            <a:r>
              <a:rPr lang="ru-RU" sz="2000" b="0" dirty="0" err="1">
                <a:effectLst/>
                <a:latin typeface="Times New Roman" panose="02020603050405020304" pitchFamily="18" charset="0"/>
                <a:cs typeface="Times New Roman" panose="02020603050405020304" pitchFamily="18" charset="0"/>
              </a:rPr>
              <a:t>ортасы</a:t>
            </a:r>
            <a:r>
              <a:rPr lang="ru-RU" sz="2000" b="0" dirty="0">
                <a:effectLst/>
                <a:latin typeface="Times New Roman" panose="02020603050405020304" pitchFamily="18" charset="0"/>
                <a:cs typeface="Times New Roman" panose="02020603050405020304" pitchFamily="18" charset="0"/>
              </a:rPr>
              <a:t> </a:t>
            </a:r>
            <a:r>
              <a:rPr dirty="0"/>
              <a:t/>
            </a:r>
            <a:br>
              <a:rPr dirty="0"/>
            </a:br>
            <a:r>
              <a:rPr lang="ru-RU" b="0" dirty="0" err="1">
                <a:effectLst/>
                <a:latin typeface="Times New Roman" panose="02020603050405020304" pitchFamily="18" charset="0"/>
                <a:cs typeface="Times New Roman" panose="02020603050405020304" pitchFamily="18" charset="0"/>
              </a:rPr>
              <a:t>Желілік</a:t>
            </a:r>
            <a:r>
              <a:rPr lang="ru-RU" b="0" dirty="0">
                <a:effectLst/>
                <a:latin typeface="Times New Roman" panose="02020603050405020304" pitchFamily="18" charset="0"/>
                <a:cs typeface="Times New Roman" panose="02020603050405020304" pitchFamily="18" charset="0"/>
              </a:rPr>
              <a:t> </a:t>
            </a:r>
            <a:r>
              <a:rPr lang="ru-RU" b="0" dirty="0" err="1">
                <a:effectLst/>
                <a:latin typeface="Times New Roman" panose="02020603050405020304" pitchFamily="18" charset="0"/>
                <a:cs typeface="Times New Roman" panose="02020603050405020304" pitchFamily="18" charset="0"/>
              </a:rPr>
              <a:t>деректер</a:t>
            </a:r>
            <a:r>
              <a:rPr lang="ru-RU" b="0" dirty="0">
                <a:effectLst/>
                <a:latin typeface="Times New Roman" panose="02020603050405020304" pitchFamily="18" charset="0"/>
                <a:cs typeface="Times New Roman" panose="02020603050405020304" pitchFamily="18" charset="0"/>
              </a:rPr>
              <a:t> </a:t>
            </a:r>
            <a:r>
              <a:rPr lang="ru-RU" b="0" dirty="0" err="1">
                <a:effectLst/>
                <a:latin typeface="Times New Roman" panose="02020603050405020304" pitchFamily="18" charset="0"/>
                <a:cs typeface="Times New Roman" panose="02020603050405020304" pitchFamily="18" charset="0"/>
              </a:rPr>
              <a:t>ортасының</a:t>
            </a:r>
            <a:r>
              <a:rPr lang="ru-RU" b="0" dirty="0">
                <a:effectLst/>
                <a:latin typeface="Times New Roman" panose="02020603050405020304" pitchFamily="18" charset="0"/>
                <a:cs typeface="Times New Roman" panose="02020603050405020304" pitchFamily="18" charset="0"/>
              </a:rPr>
              <a:t> </a:t>
            </a:r>
            <a:r>
              <a:rPr lang="ru-RU" b="0" dirty="0" err="1">
                <a:effectLst/>
                <a:latin typeface="Times New Roman" panose="02020603050405020304" pitchFamily="18" charset="0"/>
                <a:cs typeface="Times New Roman" panose="02020603050405020304" pitchFamily="18" charset="0"/>
              </a:rPr>
              <a:t>түрлері</a:t>
            </a:r>
            <a:endParaRPr lang="ru-RU" sz="36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0117" y="1482811"/>
            <a:ext cx="4188365" cy="2944658"/>
          </a:xfrm>
          <a:prstGeom prst="rect">
            <a:avLst/>
          </a:prstGeom>
        </p:spPr>
      </p:pic>
      <p:sp>
        <p:nvSpPr>
          <p:cNvPr id="4" name="TextBox 3"/>
          <p:cNvSpPr txBox="1"/>
          <p:nvPr/>
        </p:nvSpPr>
        <p:spPr>
          <a:xfrm>
            <a:off x="283200" y="4549676"/>
            <a:ext cx="8577599" cy="2308324"/>
          </a:xfrm>
          <a:prstGeom prst="rect">
            <a:avLst/>
          </a:prstGeom>
          <a:noFill/>
        </p:spPr>
        <p:txBody>
          <a:bodyPr wrap="square" rtlCol="0">
            <a:spAutoFit/>
          </a:bodyPr>
          <a:lstStyle/>
          <a:p>
            <a:pPr marL="285750" indent="-285750" algn="l">
              <a:lnSpc>
                <a:spcPct val="100000"/>
              </a:lnSpc>
              <a:buClr>
                <a:schemeClr val="accent5">
                  <a:lumMod val="75000"/>
                </a:schemeClr>
              </a:buClr>
              <a:buFont typeface="Wingdings" panose="05000000000000000000" pitchFamily="2" charset="2"/>
              <a:buChar char="§"/>
            </a:pPr>
            <a:r>
              <a:rPr lang="ru-RU" sz="1800" dirty="0" err="1">
                <a:latin typeface="Times New Roman" panose="02020603050405020304" pitchFamily="18" charset="0"/>
                <a:cs typeface="Times New Roman" panose="02020603050405020304" pitchFamily="18" charset="0"/>
              </a:rPr>
              <a:t>Бу</a:t>
            </a:r>
            <a:r>
              <a:rPr lang="ru-RU"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TP) - </a:t>
            </a:r>
            <a:r>
              <a:rPr lang="ru-RU" sz="1800" dirty="0">
                <a:latin typeface="Times New Roman" panose="02020603050405020304" pitchFamily="18" charset="0"/>
                <a:cs typeface="Times New Roman" panose="02020603050405020304" pitchFamily="18" charset="0"/>
              </a:rPr>
              <a:t>мыс </a:t>
            </a:r>
            <a:r>
              <a:rPr lang="ru-RU" sz="1800" dirty="0" err="1">
                <a:latin typeface="Times New Roman" panose="02020603050405020304" pitchFamily="18" charset="0"/>
                <a:cs typeface="Times New Roman" panose="02020603050405020304" pitchFamily="18" charset="0"/>
              </a:rPr>
              <a:t>кабелінің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түрі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Бу-бұл</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желілерде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қолданылатын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кабельдердің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көп</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таралған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түрі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Коаксиалды</a:t>
            </a:r>
            <a:r>
              <a:rPr lang="ru-RU" sz="1800" dirty="0">
                <a:latin typeface="Times New Roman" panose="02020603050405020304" pitchFamily="18" charset="0"/>
                <a:cs typeface="Times New Roman" panose="02020603050405020304" pitchFamily="18" charset="0"/>
              </a:rPr>
              <a:t> кабель </a:t>
            </a:r>
            <a:r>
              <a:rPr lang="ru-RU" sz="1800" dirty="0" err="1">
                <a:latin typeface="Times New Roman" panose="02020603050405020304" pitchFamily="18" charset="0"/>
                <a:cs typeface="Times New Roman" panose="02020603050405020304" pitchFamily="18" charset="0"/>
              </a:rPr>
              <a:t>әдетте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мыстан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немесе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алюминийден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жасалады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Ол</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пайдаланылады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кабельдік</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теледидар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компаниялар</a:t>
            </a:r>
            <a:r>
              <a:rPr lang="ru-RU" sz="1800" dirty="0">
                <a:latin typeface="Times New Roman" panose="02020603050405020304" pitchFamily="18" charset="0"/>
                <a:cs typeface="Times New Roman" panose="02020603050405020304" pitchFamily="18" charset="0"/>
              </a:rPr>
              <a:t> беру </a:t>
            </a:r>
            <a:r>
              <a:rPr lang="ru-RU" sz="1800" dirty="0" err="1">
                <a:latin typeface="Times New Roman" panose="02020603050405020304" pitchFamily="18" charset="0"/>
                <a:cs typeface="Times New Roman" panose="02020603050405020304" pitchFamily="18" charset="0"/>
              </a:rPr>
              <a:t>үшін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бағдарламалар</a:t>
            </a:r>
            <a:r>
              <a:rPr lang="ru-RU" sz="1800" dirty="0">
                <a:latin typeface="Times New Roman" panose="02020603050405020304" pitchFamily="18" charset="0"/>
                <a:cs typeface="Times New Roman" panose="02020603050405020304" pitchFamily="18" charset="0"/>
              </a:rPr>
              <a:t> мен </a:t>
            </a:r>
            <a:r>
              <a:rPr lang="ru-RU" sz="1800" dirty="0" err="1">
                <a:latin typeface="Times New Roman" panose="02020603050405020304" pitchFamily="18" charset="0"/>
                <a:cs typeface="Times New Roman" panose="02020603050405020304" pitchFamily="18" charset="0"/>
              </a:rPr>
              <a:t>жүйелер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үшін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спутниктік</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байланыс</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Талшықты-оптикалық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кабельдер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шыныдан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немесе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пластиктен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жасалады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Олар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өте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жоғары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өткізу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қабілеті</a:t>
            </a:r>
            <a:r>
              <a:rPr lang="ru-RU" sz="1800" dirty="0">
                <a:latin typeface="Times New Roman" panose="02020603050405020304" pitchFamily="18" charset="0"/>
                <a:cs typeface="Times New Roman" panose="02020603050405020304" pitchFamily="18" charset="0"/>
              </a:rPr>
              <a:t> бар </a:t>
            </a:r>
            <a:r>
              <a:rPr lang="ru-RU" sz="1800" dirty="0" err="1">
                <a:latin typeface="Times New Roman" panose="02020603050405020304" pitchFamily="18" charset="0"/>
                <a:cs typeface="Times New Roman" panose="02020603050405020304" pitchFamily="18" charset="0"/>
              </a:rPr>
              <a:t>және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сондықтан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үлкен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деректер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көлемін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бере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алады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Талшықты-оптикалық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кәбілдер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магистральды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желілерде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ірі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корпоративтік</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орталарда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және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ірі</a:t>
            </a:r>
            <a:r>
              <a:rPr lang="ru-RU" sz="1800" dirty="0">
                <a:latin typeface="Times New Roman" panose="02020603050405020304" pitchFamily="18" charset="0"/>
                <a:cs typeface="Times New Roman" panose="02020603050405020304" pitchFamily="18" charset="0"/>
              </a:rPr>
              <a:t> ДӨО </a:t>
            </a:r>
            <a:r>
              <a:rPr lang="ru-RU" sz="1800" dirty="0" err="1">
                <a:latin typeface="Times New Roman" panose="02020603050405020304" pitchFamily="18" charset="0"/>
                <a:cs typeface="Times New Roman" panose="02020603050405020304" pitchFamily="18" charset="0"/>
              </a:rPr>
              <a:t>пайдаланылады</a:t>
            </a:r>
            <a:r>
              <a:rPr lang="ru-RU"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23801768"/>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normAutofit/>
          </a:bodyPr>
          <a:lstStyle/>
          <a:p>
            <a:r>
              <a:rPr lang="ru-RU" sz="1800" b="0" dirty="0">
                <a:effectLst/>
                <a:latin typeface="Times New Roman" panose="02020603050405020304" pitchFamily="18" charset="0"/>
                <a:cs typeface="Times New Roman" panose="02020603050405020304" pitchFamily="18" charset="0"/>
              </a:rPr>
              <a:t>Кабель </a:t>
            </a:r>
            <a:r>
              <a:rPr lang="ru-RU" sz="1800" b="0" dirty="0" err="1">
                <a:effectLst/>
                <a:latin typeface="Times New Roman" panose="02020603050405020304" pitchFamily="18" charset="0"/>
                <a:cs typeface="Times New Roman" panose="02020603050405020304" pitchFamily="18" charset="0"/>
              </a:rPr>
              <a:t>желісі</a:t>
            </a:r>
            <a:r>
              <a:rPr lang="ru-RU" sz="1800" b="0" dirty="0">
                <a:effectLst/>
                <a:latin typeface="Times New Roman" panose="02020603050405020304" pitchFamily="18" charset="0"/>
                <a:cs typeface="Times New Roman" panose="02020603050405020304" pitchFamily="18" charset="0"/>
              </a:rPr>
              <a:t> </a:t>
            </a:r>
            <a:r>
              <a:rPr lang="ru-RU" sz="1800" b="0" dirty="0" err="1">
                <a:effectLst/>
                <a:latin typeface="Times New Roman" panose="02020603050405020304" pitchFamily="18" charset="0"/>
                <a:cs typeface="Times New Roman" panose="02020603050405020304" pitchFamily="18" charset="0"/>
              </a:rPr>
              <a:t>және</a:t>
            </a:r>
            <a:r>
              <a:rPr lang="ru-RU" sz="1800" b="0" dirty="0">
                <a:effectLst/>
                <a:latin typeface="Times New Roman" panose="02020603050405020304" pitchFamily="18" charset="0"/>
                <a:cs typeface="Times New Roman" panose="02020603050405020304" pitchFamily="18" charset="0"/>
              </a:rPr>
              <a:t> </a:t>
            </a:r>
            <a:r>
              <a:rPr lang="ru-RU" sz="1800" b="0" dirty="0" err="1">
                <a:effectLst/>
                <a:latin typeface="Times New Roman" panose="02020603050405020304" pitchFamily="18" charset="0"/>
                <a:cs typeface="Times New Roman" panose="02020603050405020304" pitchFamily="18" charset="0"/>
              </a:rPr>
              <a:t>деректерді</a:t>
            </a:r>
            <a:r>
              <a:rPr lang="ru-RU" sz="1800" b="0" dirty="0">
                <a:effectLst/>
                <a:latin typeface="Times New Roman" panose="02020603050405020304" pitchFamily="18" charset="0"/>
                <a:cs typeface="Times New Roman" panose="02020603050405020304" pitchFamily="18" charset="0"/>
              </a:rPr>
              <a:t> </a:t>
            </a:r>
            <a:r>
              <a:rPr lang="ru-RU" sz="1800" b="0" dirty="0" err="1">
                <a:effectLst/>
                <a:latin typeface="Times New Roman" panose="02020603050405020304" pitchFamily="18" charset="0"/>
                <a:cs typeface="Times New Roman" panose="02020603050405020304" pitchFamily="18" charset="0"/>
              </a:rPr>
              <a:t>берудің</a:t>
            </a:r>
            <a:r>
              <a:rPr lang="ru-RU" sz="1800" b="0" dirty="0">
                <a:effectLst/>
                <a:latin typeface="Times New Roman" panose="02020603050405020304" pitchFamily="18" charset="0"/>
                <a:cs typeface="Times New Roman" panose="02020603050405020304" pitchFamily="18" charset="0"/>
              </a:rPr>
              <a:t> </a:t>
            </a:r>
            <a:r>
              <a:rPr lang="ru-RU" sz="1800" b="0" dirty="0" err="1">
                <a:effectLst/>
                <a:latin typeface="Times New Roman" panose="02020603050405020304" pitchFamily="18" charset="0"/>
                <a:cs typeface="Times New Roman" panose="02020603050405020304" pitchFamily="18" charset="0"/>
              </a:rPr>
              <a:t>желілік</a:t>
            </a:r>
            <a:r>
              <a:rPr lang="ru-RU" sz="1800" b="0" dirty="0">
                <a:effectLst/>
                <a:latin typeface="Times New Roman" panose="02020603050405020304" pitchFamily="18" charset="0"/>
                <a:cs typeface="Times New Roman" panose="02020603050405020304" pitchFamily="18" charset="0"/>
              </a:rPr>
              <a:t> </a:t>
            </a:r>
            <a:r>
              <a:rPr lang="ru-RU" sz="1800" b="0" dirty="0" err="1">
                <a:effectLst/>
                <a:latin typeface="Times New Roman" panose="02020603050405020304" pitchFamily="18" charset="0"/>
                <a:cs typeface="Times New Roman" panose="02020603050405020304" pitchFamily="18" charset="0"/>
              </a:rPr>
              <a:t>ортасы</a:t>
            </a:r>
            <a:r>
              <a:rPr lang="ru-RU" sz="1800" dirty="0">
                <a:latin typeface="Times New Roman" panose="02020603050405020304" pitchFamily="18" charset="0"/>
                <a:cs typeface="Times New Roman" panose="02020603050405020304" pitchFamily="18" charset="0"/>
              </a:rPr>
              <a:t>.</a:t>
            </a:r>
            <a:r>
              <a:rPr sz="1800" dirty="0">
                <a:latin typeface="Times New Roman" panose="02020603050405020304" pitchFamily="18" charset="0"/>
                <a:cs typeface="Times New Roman" panose="02020603050405020304" pitchFamily="18" charset="0"/>
              </a:rPr>
              <a:t/>
            </a:r>
            <a:br>
              <a:rPr sz="1800" dirty="0">
                <a:latin typeface="Times New Roman" panose="02020603050405020304" pitchFamily="18" charset="0"/>
                <a:cs typeface="Times New Roman" panose="02020603050405020304" pitchFamily="18" charset="0"/>
              </a:rPr>
            </a:br>
            <a:r>
              <a:rPr lang="en-US" b="0" dirty="0">
                <a:effectLst/>
              </a:rPr>
              <a:t>Ethernet </a:t>
            </a:r>
            <a:r>
              <a:rPr lang="ru-RU" b="0" dirty="0" err="1">
                <a:effectLst/>
              </a:rPr>
              <a:t>кабельдік</a:t>
            </a:r>
            <a:r>
              <a:rPr lang="ru-RU" b="0" dirty="0">
                <a:effectLst/>
              </a:rPr>
              <a:t> </a:t>
            </a:r>
            <a:r>
              <a:rPr lang="ru-RU" b="0" dirty="0" err="1">
                <a:effectLst/>
              </a:rPr>
              <a:t>желісі</a:t>
            </a:r>
            <a:endParaRPr lang="ru-RU" dirty="0"/>
          </a:p>
        </p:txBody>
      </p:sp>
      <p:sp>
        <p:nvSpPr>
          <p:cNvPr id="4" name="TextBox 3"/>
          <p:cNvSpPr txBox="1"/>
          <p:nvPr/>
        </p:nvSpPr>
        <p:spPr>
          <a:xfrm>
            <a:off x="105003" y="1417638"/>
            <a:ext cx="9038997" cy="1837426"/>
          </a:xfrm>
          <a:prstGeom prst="rect">
            <a:avLst/>
          </a:prstGeom>
          <a:noFill/>
        </p:spPr>
        <p:txBody>
          <a:bodyPr wrap="square" rtlCol="0">
            <a:spAutoFit/>
          </a:bodyPr>
          <a:lstStyle/>
          <a:p>
            <a:pPr marL="285750" indent="-285750" algn="l">
              <a:buClr>
                <a:schemeClr val="accent5">
                  <a:lumMod val="75000"/>
                </a:schemeClr>
              </a:buClr>
              <a:buFont typeface="Wingdings" panose="05000000000000000000" pitchFamily="2" charset="2"/>
              <a:buChar char="§"/>
            </a:pPr>
            <a:r>
              <a:rPr lang="ru-RU" sz="1900" dirty="0">
                <a:latin typeface="Times New Roman" panose="02020603050405020304" pitchFamily="18" charset="0"/>
                <a:cs typeface="Times New Roman" panose="02020603050405020304" pitchFamily="18" charset="0"/>
              </a:rPr>
              <a:t>Мыс </a:t>
            </a:r>
            <a:r>
              <a:rPr lang="ru-RU" sz="1900" dirty="0" err="1">
                <a:latin typeface="Times New Roman" panose="02020603050405020304" pitchFamily="18" charset="0"/>
                <a:cs typeface="Times New Roman" panose="02020603050405020304" pitchFamily="18" charset="0"/>
              </a:rPr>
              <a:t>кабельдері</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бойынша</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деректерді</a:t>
            </a:r>
            <a:r>
              <a:rPr lang="ru-RU" sz="1900" dirty="0">
                <a:latin typeface="Times New Roman" panose="02020603050405020304" pitchFamily="18" charset="0"/>
                <a:cs typeface="Times New Roman" panose="02020603050405020304" pitchFamily="18" charset="0"/>
              </a:rPr>
              <a:t> беру </a:t>
            </a:r>
            <a:r>
              <a:rPr lang="ru-RU" sz="1900" dirty="0" err="1">
                <a:latin typeface="Times New Roman" panose="02020603050405020304" pitchFamily="18" charset="0"/>
                <a:cs typeface="Times New Roman" panose="02020603050405020304" pitchFamily="18" charset="0"/>
              </a:rPr>
              <a:t>деректерді</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тасымалдау</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кезінде</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өткізу</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қабілетін</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төмендетуі</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мүмкін</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электромагниттік</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кедергілерге</a:t>
            </a:r>
            <a:r>
              <a:rPr lang="ru-RU" sz="1900" dirty="0">
                <a:latin typeface="Times New Roman" panose="02020603050405020304" pitchFamily="18" charset="0"/>
                <a:cs typeface="Times New Roman" panose="02020603050405020304" pitchFamily="18" charset="0"/>
              </a:rPr>
              <a:t> (ЭМП) </a:t>
            </a:r>
            <a:r>
              <a:rPr lang="ru-RU" sz="1900" dirty="0" err="1">
                <a:latin typeface="Times New Roman" panose="02020603050405020304" pitchFamily="18" charset="0"/>
                <a:cs typeface="Times New Roman" panose="02020603050405020304" pitchFamily="18" charset="0"/>
              </a:rPr>
              <a:t>сезімтал</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Басқа</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кедергі</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көзі</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мысалы</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айқас</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кедергілер</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кабельдердің</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ұзын</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кесінділері</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біріктірілгенде</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пайда</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болады</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Бір</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кабельдің</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электр</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импульстері</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көрші</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кабельге</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әсер</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етуі</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мүмкін</a:t>
            </a:r>
            <a:r>
              <a:rPr lang="ru-RU" sz="1900" dirty="0">
                <a:latin typeface="Times New Roman" panose="02020603050405020304" pitchFamily="18" charset="0"/>
                <a:cs typeface="Times New Roman" panose="02020603050405020304" pitchFamily="18" charset="0"/>
              </a:rPr>
              <a:t>. "Витая </a:t>
            </a:r>
            <a:r>
              <a:rPr lang="ru-RU" sz="1900" dirty="0" err="1">
                <a:latin typeface="Times New Roman" panose="02020603050405020304" pitchFamily="18" charset="0"/>
                <a:cs typeface="Times New Roman" panose="02020603050405020304" pitchFamily="18" charset="0"/>
              </a:rPr>
              <a:t>бу</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типті</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кәбілдердің</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ең</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жиі</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Орнатылатын</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екі</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түрі</a:t>
            </a:r>
            <a:r>
              <a:rPr lang="ru-RU" sz="1900" dirty="0">
                <a:latin typeface="Times New Roman" panose="02020603050405020304" pitchFamily="18" charset="0"/>
                <a:cs typeface="Times New Roman" panose="02020603050405020304" pitchFamily="18" charset="0"/>
              </a:rPr>
              <a:t> бар: </a:t>
            </a:r>
            <a:r>
              <a:rPr lang="ru-RU" sz="1900" dirty="0" err="1">
                <a:latin typeface="Times New Roman" panose="02020603050405020304" pitchFamily="18" charset="0"/>
                <a:cs typeface="Times New Roman" panose="02020603050405020304" pitchFamily="18" charset="0"/>
              </a:rPr>
              <a:t>экрандалмаған</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оралған</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бу</a:t>
            </a:r>
            <a:r>
              <a:rPr lang="ru-RU" sz="1900"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UTP) </a:t>
            </a:r>
            <a:r>
              <a:rPr lang="ru-RU" sz="1900" dirty="0" err="1">
                <a:latin typeface="Times New Roman" panose="02020603050405020304" pitchFamily="18" charset="0"/>
                <a:cs typeface="Times New Roman" panose="02020603050405020304" pitchFamily="18" charset="0"/>
              </a:rPr>
              <a:t>және</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экрандалған</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оралған</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бу</a:t>
            </a:r>
            <a:r>
              <a:rPr lang="ru-RU" sz="1900"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STP).</a:t>
            </a:r>
            <a:endParaRPr lang="ru-RU" sz="1900" dirty="0">
              <a:latin typeface="Times New Roman" panose="02020603050405020304" pitchFamily="18" charset="0"/>
              <a:cs typeface="Times New Roman" panose="02020603050405020304" pitchFamily="18" charset="0"/>
            </a:endParaRPr>
          </a:p>
          <a:p>
            <a:pPr algn="l"/>
            <a:endParaRPr lang="ru-RU" sz="12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82536" y="3263917"/>
            <a:ext cx="5891652" cy="3614854"/>
          </a:xfrm>
          <a:prstGeom prst="rect">
            <a:avLst/>
          </a:prstGeom>
        </p:spPr>
      </p:pic>
    </p:spTree>
    <p:extLst>
      <p:ext uri="{BB962C8B-B14F-4D97-AF65-F5344CB8AC3E}">
        <p14:creationId xmlns:p14="http://schemas.microsoft.com/office/powerpoint/2010/main" val="2964947089"/>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normAutofit fontScale="90000"/>
          </a:bodyPr>
          <a:lstStyle/>
          <a:p>
            <a:r>
              <a:rPr lang="ru-RU" sz="2000" b="0" dirty="0">
                <a:effectLst/>
                <a:latin typeface="Times New Roman" panose="02020603050405020304" pitchFamily="18" charset="0"/>
                <a:cs typeface="Times New Roman" panose="02020603050405020304" pitchFamily="18" charset="0"/>
              </a:rPr>
              <a:t>Кабель </a:t>
            </a:r>
            <a:r>
              <a:rPr lang="ru-RU" sz="2000" b="0" dirty="0" err="1">
                <a:effectLst/>
                <a:latin typeface="Times New Roman" panose="02020603050405020304" pitchFamily="18" charset="0"/>
                <a:cs typeface="Times New Roman" panose="02020603050405020304" pitchFamily="18" charset="0"/>
              </a:rPr>
              <a:t>желісі</a:t>
            </a:r>
            <a:r>
              <a:rPr lang="ru-RU" sz="2000" b="0" dirty="0">
                <a:effectLst/>
                <a:latin typeface="Times New Roman" panose="02020603050405020304" pitchFamily="18" charset="0"/>
                <a:cs typeface="Times New Roman" panose="02020603050405020304" pitchFamily="18" charset="0"/>
              </a:rPr>
              <a:t> </a:t>
            </a:r>
            <a:r>
              <a:rPr lang="ru-RU" sz="2000" b="0" dirty="0" err="1">
                <a:effectLst/>
                <a:latin typeface="Times New Roman" panose="02020603050405020304" pitchFamily="18" charset="0"/>
                <a:cs typeface="Times New Roman" panose="02020603050405020304" pitchFamily="18" charset="0"/>
              </a:rPr>
              <a:t>және</a:t>
            </a:r>
            <a:r>
              <a:rPr lang="ru-RU" sz="2000" b="0" dirty="0">
                <a:effectLst/>
                <a:latin typeface="Times New Roman" panose="02020603050405020304" pitchFamily="18" charset="0"/>
                <a:cs typeface="Times New Roman" panose="02020603050405020304" pitchFamily="18" charset="0"/>
              </a:rPr>
              <a:t> </a:t>
            </a:r>
            <a:r>
              <a:rPr lang="ru-RU" sz="2000" b="0" dirty="0" err="1">
                <a:effectLst/>
                <a:latin typeface="Times New Roman" panose="02020603050405020304" pitchFamily="18" charset="0"/>
                <a:cs typeface="Times New Roman" panose="02020603050405020304" pitchFamily="18" charset="0"/>
              </a:rPr>
              <a:t>деректерді</a:t>
            </a:r>
            <a:r>
              <a:rPr lang="ru-RU" sz="2000" b="0" dirty="0">
                <a:effectLst/>
                <a:latin typeface="Times New Roman" panose="02020603050405020304" pitchFamily="18" charset="0"/>
                <a:cs typeface="Times New Roman" panose="02020603050405020304" pitchFamily="18" charset="0"/>
              </a:rPr>
              <a:t> </a:t>
            </a:r>
            <a:r>
              <a:rPr lang="ru-RU" sz="2000" b="0" dirty="0" err="1">
                <a:effectLst/>
                <a:latin typeface="Times New Roman" panose="02020603050405020304" pitchFamily="18" charset="0"/>
                <a:cs typeface="Times New Roman" panose="02020603050405020304" pitchFamily="18" charset="0"/>
              </a:rPr>
              <a:t>берудің</a:t>
            </a:r>
            <a:r>
              <a:rPr lang="ru-RU" sz="2000" b="0" dirty="0">
                <a:effectLst/>
                <a:latin typeface="Times New Roman" panose="02020603050405020304" pitchFamily="18" charset="0"/>
                <a:cs typeface="Times New Roman" panose="02020603050405020304" pitchFamily="18" charset="0"/>
              </a:rPr>
              <a:t> </a:t>
            </a:r>
            <a:r>
              <a:rPr lang="ru-RU" sz="2000" b="0" dirty="0" err="1">
                <a:effectLst/>
                <a:latin typeface="Times New Roman" panose="02020603050405020304" pitchFamily="18" charset="0"/>
                <a:cs typeface="Times New Roman" panose="02020603050405020304" pitchFamily="18" charset="0"/>
              </a:rPr>
              <a:t>желілік</a:t>
            </a:r>
            <a:r>
              <a:rPr lang="ru-RU" sz="2000" b="0" dirty="0">
                <a:effectLst/>
                <a:latin typeface="Times New Roman" panose="02020603050405020304" pitchFamily="18" charset="0"/>
                <a:cs typeface="Times New Roman" panose="02020603050405020304" pitchFamily="18" charset="0"/>
              </a:rPr>
              <a:t> </a:t>
            </a:r>
            <a:r>
              <a:rPr lang="ru-RU" sz="2000" b="0" dirty="0" err="1">
                <a:effectLst/>
                <a:latin typeface="Times New Roman" panose="02020603050405020304" pitchFamily="18" charset="0"/>
                <a:cs typeface="Times New Roman" panose="02020603050405020304" pitchFamily="18" charset="0"/>
              </a:rPr>
              <a:t>ортасы</a:t>
            </a:r>
            <a:r>
              <a:rPr dirty="0"/>
              <a:t/>
            </a:r>
            <a:br>
              <a:rPr dirty="0"/>
            </a:br>
            <a:r>
              <a:rPr lang="kk-KZ" dirty="0"/>
              <a:t>Кабельді жүйенің басқа түрлері</a:t>
            </a:r>
            <a:endParaRPr lang="ru-RU" dirty="0"/>
          </a:p>
        </p:txBody>
      </p:sp>
      <p:sp>
        <p:nvSpPr>
          <p:cNvPr id="4" name="TextBox 3"/>
          <p:cNvSpPr txBox="1"/>
          <p:nvPr/>
        </p:nvSpPr>
        <p:spPr>
          <a:xfrm>
            <a:off x="383298" y="4492213"/>
            <a:ext cx="8273685" cy="2031325"/>
          </a:xfrm>
          <a:prstGeom prst="rect">
            <a:avLst/>
          </a:prstGeom>
          <a:noFill/>
        </p:spPr>
        <p:txBody>
          <a:bodyPr wrap="square" rtlCol="0">
            <a:spAutoFit/>
          </a:bodyPr>
          <a:lstStyle/>
          <a:p>
            <a:pPr marL="285750" indent="-285750" algn="l">
              <a:buClr>
                <a:schemeClr val="accent5">
                  <a:lumMod val="75000"/>
                </a:schemeClr>
              </a:buClr>
              <a:buFont typeface="Wingdings" panose="05000000000000000000" pitchFamily="2" charset="2"/>
              <a:buChar char="§"/>
            </a:pPr>
            <a:r>
              <a:rPr lang="ru-RU" sz="2000" dirty="0" err="1">
                <a:latin typeface="Times New Roman" panose="02020603050405020304" pitchFamily="18" charset="0"/>
                <a:cs typeface="Times New Roman" panose="02020603050405020304" pitchFamily="18" charset="0"/>
              </a:rPr>
              <a:t>Бу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сияқты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коаксиалды</a:t>
            </a:r>
            <a:r>
              <a:rPr lang="ru-RU" sz="2000" dirty="0">
                <a:latin typeface="Times New Roman" panose="02020603050405020304" pitchFamily="18" charset="0"/>
                <a:cs typeface="Times New Roman" panose="02020603050405020304" pitchFamily="18" charset="0"/>
              </a:rPr>
              <a:t> кабель </a:t>
            </a:r>
            <a:r>
              <a:rPr lang="ru-RU" sz="2000" dirty="0" err="1">
                <a:latin typeface="Times New Roman" panose="02020603050405020304" pitchFamily="18" charset="0"/>
                <a:cs typeface="Times New Roman" panose="02020603050405020304" pitchFamily="18" charset="0"/>
              </a:rPr>
              <a:t>деректерді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электр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сигналдары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түрінде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береді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a:t>
            </a: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UTP </a:t>
            </a:r>
            <a:r>
              <a:rPr lang="ru-RU" sz="2000" dirty="0" err="1">
                <a:latin typeface="Times New Roman" panose="02020603050405020304" pitchFamily="18" charset="0"/>
                <a:cs typeface="Times New Roman" panose="02020603050405020304" pitchFamily="18" charset="0"/>
              </a:rPr>
              <a:t>қарағанда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үздік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экрандау</a:t>
            </a:r>
            <a:r>
              <a:rPr lang="ru-RU" sz="2000" dirty="0">
                <a:latin typeface="Times New Roman" panose="02020603050405020304" pitchFamily="18" charset="0"/>
                <a:cs typeface="Times New Roman" panose="02020603050405020304" pitchFamily="18" charset="0"/>
              </a:rPr>
              <a:t> бар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деректерді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бере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Коаксиалды</a:t>
            </a:r>
            <a:r>
              <a:rPr lang="ru-RU" sz="2000" dirty="0">
                <a:latin typeface="Times New Roman" panose="02020603050405020304" pitchFamily="18" charset="0"/>
                <a:cs typeface="Times New Roman" panose="02020603050405020304" pitchFamily="18" charset="0"/>
              </a:rPr>
              <a:t> кабель </a:t>
            </a:r>
            <a:r>
              <a:rPr lang="ru-RU" sz="2000" dirty="0" err="1">
                <a:latin typeface="Times New Roman" panose="02020603050405020304" pitchFamily="18" charset="0"/>
                <a:cs typeface="Times New Roman" panose="02020603050405020304" pitchFamily="18" charset="0"/>
              </a:rPr>
              <a:t>әдетте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мыстан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немесе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алюминийден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жасалады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Талшықты-оптикалық</a:t>
            </a:r>
            <a:r>
              <a:rPr lang="ru-RU" sz="2000" dirty="0">
                <a:latin typeface="Times New Roman" panose="02020603050405020304" pitchFamily="18" charset="0"/>
                <a:cs typeface="Times New Roman" panose="02020603050405020304" pitchFamily="18" charset="0"/>
              </a:rPr>
              <a:t> кабель </a:t>
            </a:r>
            <a:r>
              <a:rPr lang="ru-RU" sz="2000" dirty="0" err="1">
                <a:latin typeface="Times New Roman" panose="02020603050405020304" pitchFamily="18" charset="0"/>
                <a:cs typeface="Times New Roman" panose="02020603050405020304" pitchFamily="18" charset="0"/>
              </a:rPr>
              <a:t>дайындалады</a:t>
            </a:r>
            <a:r>
              <a:rPr lang="ru-RU" sz="2000" dirty="0">
                <a:latin typeface="Times New Roman" panose="02020603050405020304" pitchFamily="18" charset="0"/>
                <a:cs typeface="Times New Roman" panose="02020603050405020304" pitchFamily="18" charset="0"/>
              </a:rPr>
              <a:t> тек </a:t>
            </a:r>
            <a:r>
              <a:rPr lang="ru-RU" sz="2000" dirty="0" err="1">
                <a:latin typeface="Times New Roman" panose="02020603050405020304" pitchFamily="18" charset="0"/>
                <a:cs typeface="Times New Roman" panose="02020603050405020304" pitchFamily="18" charset="0"/>
              </a:rPr>
              <a:t>шыныдан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немесе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пластиктен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жасалған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электр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жүргізеді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электромагнитті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радиожиілікті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кедергілерге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төзімді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сондықтан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бөгеуіл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мәселе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табылатын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орталарда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орнату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үшін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қолайлы</a:t>
            </a:r>
            <a:r>
              <a:rPr lang="ru-RU" sz="2000"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3"/>
          <a:stretch>
            <a:fillRect/>
          </a:stretch>
        </p:blipFill>
        <p:spPr>
          <a:xfrm>
            <a:off x="1050933" y="1371740"/>
            <a:ext cx="7058025" cy="2981325"/>
          </a:xfrm>
          <a:prstGeom prst="rect">
            <a:avLst/>
          </a:prstGeom>
        </p:spPr>
      </p:pic>
    </p:spTree>
    <p:extLst>
      <p:ext uri="{BB962C8B-B14F-4D97-AF65-F5344CB8AC3E}">
        <p14:creationId xmlns:p14="http://schemas.microsoft.com/office/powerpoint/2010/main" val="326061797"/>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normAutofit/>
          </a:bodyPr>
          <a:lstStyle/>
          <a:p>
            <a:r>
              <a:rPr lang="ru-RU" sz="2000" b="0" dirty="0">
                <a:effectLst/>
                <a:latin typeface="Times New Roman" panose="02020603050405020304" pitchFamily="18" charset="0"/>
                <a:cs typeface="Times New Roman" panose="02020603050405020304" pitchFamily="18" charset="0"/>
              </a:rPr>
              <a:t>Кабель </a:t>
            </a:r>
            <a:r>
              <a:rPr lang="ru-RU" sz="2000" b="0" dirty="0" err="1">
                <a:effectLst/>
                <a:latin typeface="Times New Roman" panose="02020603050405020304" pitchFamily="18" charset="0"/>
                <a:cs typeface="Times New Roman" panose="02020603050405020304" pitchFamily="18" charset="0"/>
              </a:rPr>
              <a:t>желісі</a:t>
            </a:r>
            <a:r>
              <a:rPr lang="ru-RU" sz="2000" b="0" dirty="0">
                <a:effectLst/>
                <a:latin typeface="Times New Roman" panose="02020603050405020304" pitchFamily="18" charset="0"/>
                <a:cs typeface="Times New Roman" panose="02020603050405020304" pitchFamily="18" charset="0"/>
              </a:rPr>
              <a:t> </a:t>
            </a:r>
            <a:r>
              <a:rPr lang="ru-RU" sz="2000" b="0" dirty="0" err="1">
                <a:effectLst/>
                <a:latin typeface="Times New Roman" panose="02020603050405020304" pitchFamily="18" charset="0"/>
                <a:cs typeface="Times New Roman" panose="02020603050405020304" pitchFamily="18" charset="0"/>
              </a:rPr>
              <a:t>және</a:t>
            </a:r>
            <a:r>
              <a:rPr lang="ru-RU" sz="2000" b="0" dirty="0">
                <a:effectLst/>
                <a:latin typeface="Times New Roman" panose="02020603050405020304" pitchFamily="18" charset="0"/>
                <a:cs typeface="Times New Roman" panose="02020603050405020304" pitchFamily="18" charset="0"/>
              </a:rPr>
              <a:t> </a:t>
            </a:r>
            <a:r>
              <a:rPr lang="ru-RU" sz="2000" b="0" dirty="0" err="1">
                <a:effectLst/>
                <a:latin typeface="Times New Roman" panose="02020603050405020304" pitchFamily="18" charset="0"/>
                <a:cs typeface="Times New Roman" panose="02020603050405020304" pitchFamily="18" charset="0"/>
              </a:rPr>
              <a:t>деректерді</a:t>
            </a:r>
            <a:r>
              <a:rPr lang="ru-RU" sz="2000" b="0" dirty="0">
                <a:effectLst/>
                <a:latin typeface="Times New Roman" panose="02020603050405020304" pitchFamily="18" charset="0"/>
                <a:cs typeface="Times New Roman" panose="02020603050405020304" pitchFamily="18" charset="0"/>
              </a:rPr>
              <a:t> </a:t>
            </a:r>
            <a:r>
              <a:rPr lang="ru-RU" sz="2000" b="0" dirty="0" err="1">
                <a:effectLst/>
                <a:latin typeface="Times New Roman" panose="02020603050405020304" pitchFamily="18" charset="0"/>
                <a:cs typeface="Times New Roman" panose="02020603050405020304" pitchFamily="18" charset="0"/>
              </a:rPr>
              <a:t>берудің</a:t>
            </a:r>
            <a:r>
              <a:rPr lang="ru-RU" sz="2000" b="0" dirty="0">
                <a:effectLst/>
                <a:latin typeface="Times New Roman" panose="02020603050405020304" pitchFamily="18" charset="0"/>
                <a:cs typeface="Times New Roman" panose="02020603050405020304" pitchFamily="18" charset="0"/>
              </a:rPr>
              <a:t> </a:t>
            </a:r>
            <a:r>
              <a:rPr lang="ru-RU" sz="2000" b="0" dirty="0" err="1">
                <a:effectLst/>
                <a:latin typeface="Times New Roman" panose="02020603050405020304" pitchFamily="18" charset="0"/>
                <a:cs typeface="Times New Roman" panose="02020603050405020304" pitchFamily="18" charset="0"/>
              </a:rPr>
              <a:t>желілік</a:t>
            </a:r>
            <a:r>
              <a:rPr lang="ru-RU" sz="2000" b="0" dirty="0">
                <a:effectLst/>
                <a:latin typeface="Times New Roman" panose="02020603050405020304" pitchFamily="18" charset="0"/>
                <a:cs typeface="Times New Roman" panose="02020603050405020304" pitchFamily="18" charset="0"/>
              </a:rPr>
              <a:t> </a:t>
            </a:r>
            <a:r>
              <a:rPr lang="ru-RU" sz="2000" b="0" dirty="0" err="1">
                <a:effectLst/>
                <a:latin typeface="Times New Roman" panose="02020603050405020304" pitchFamily="18" charset="0"/>
                <a:cs typeface="Times New Roman" panose="02020603050405020304" pitchFamily="18" charset="0"/>
              </a:rPr>
              <a:t>ортасы</a:t>
            </a:r>
            <a:r>
              <a:rPr dirty="0"/>
              <a:t/>
            </a:r>
            <a:br>
              <a:rPr dirty="0"/>
            </a:br>
            <a:r>
              <a:rPr lang="kk-KZ" dirty="0"/>
              <a:t>Түс маңызды ма?</a:t>
            </a:r>
            <a:endParaRPr lang="ru-RU" dirty="0"/>
          </a:p>
        </p:txBody>
      </p:sp>
      <p:sp>
        <p:nvSpPr>
          <p:cNvPr id="4" name="TextBox 3"/>
          <p:cNvSpPr txBox="1"/>
          <p:nvPr/>
        </p:nvSpPr>
        <p:spPr>
          <a:xfrm>
            <a:off x="276294" y="1277622"/>
            <a:ext cx="8867706" cy="2031325"/>
          </a:xfrm>
          <a:prstGeom prst="rect">
            <a:avLst/>
          </a:prstGeom>
          <a:noFill/>
        </p:spPr>
        <p:txBody>
          <a:bodyPr wrap="square" rtlCol="0">
            <a:spAutoFit/>
          </a:bodyPr>
          <a:lstStyle/>
          <a:p>
            <a:pPr marL="285750" indent="-285750" algn="l">
              <a:buClr>
                <a:schemeClr val="accent5">
                  <a:lumMod val="75000"/>
                </a:schemeClr>
              </a:buCl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T568A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T568B </a:t>
            </a:r>
            <a:r>
              <a:rPr lang="ru-RU" sz="2000" dirty="0" err="1">
                <a:latin typeface="Times New Roman" panose="02020603050405020304" pitchFamily="18" charset="0"/>
                <a:cs typeface="Times New Roman" panose="02020603050405020304" pitchFamily="18" charset="0"/>
              </a:rPr>
              <a:t>деп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аталатын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екі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ажыратқыш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схемасы</a:t>
            </a:r>
            <a:r>
              <a:rPr lang="ru-RU" sz="2000" dirty="0">
                <a:latin typeface="Times New Roman" panose="02020603050405020304" pitchFamily="18" charset="0"/>
                <a:cs typeface="Times New Roman" panose="02020603050405020304" pitchFamily="18" charset="0"/>
              </a:rPr>
              <a:t> бар. </a:t>
            </a:r>
            <a:r>
              <a:rPr lang="ru-RU" sz="2000" dirty="0" err="1">
                <a:latin typeface="Times New Roman" panose="02020603050405020304" pitchFamily="18" charset="0"/>
                <a:cs typeface="Times New Roman" panose="02020603050405020304" pitchFamily="18" charset="0"/>
              </a:rPr>
              <a:t>Әр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шықпалардың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орналасу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сұлбасын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немесе</a:t>
            </a:r>
            <a:r>
              <a:rPr lang="ru-RU" sz="2000" dirty="0">
                <a:latin typeface="Times New Roman" panose="02020603050405020304" pitchFamily="18" charset="0"/>
                <a:cs typeface="Times New Roman" panose="02020603050405020304" pitchFamily="18" charset="0"/>
              </a:rPr>
              <a:t> кабель </a:t>
            </a:r>
            <a:r>
              <a:rPr lang="ru-RU" sz="2000" dirty="0" err="1">
                <a:latin typeface="Times New Roman" panose="02020603050405020304" pitchFamily="18" charset="0"/>
                <a:cs typeface="Times New Roman" panose="02020603050405020304" pitchFamily="18" charset="0"/>
              </a:rPr>
              <a:t>соңында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сымдарды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қосу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тәртібін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қарастырады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Желілік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адаптерлер</a:t>
            </a: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Ethernet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порттар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желілік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құрылғыларға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жіберуге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деректер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бойынша</a:t>
            </a:r>
            <a:r>
              <a:rPr lang="ru-RU" sz="2000" dirty="0">
                <a:latin typeface="Times New Roman" panose="02020603050405020304" pitchFamily="18" charset="0"/>
                <a:cs typeface="Times New Roman" panose="02020603050405020304" pitchFamily="18" charset="0"/>
              </a:rPr>
              <a:t> кабелям </a:t>
            </a:r>
            <a:r>
              <a:rPr lang="en-US" sz="2000" dirty="0">
                <a:latin typeface="Times New Roman" panose="02020603050405020304" pitchFamily="18" charset="0"/>
                <a:cs typeface="Times New Roman" panose="02020603050405020304" pitchFamily="18" charset="0"/>
              </a:rPr>
              <a:t>UTP. </a:t>
            </a:r>
            <a:r>
              <a:rPr lang="ru-RU" sz="2000" dirty="0" err="1">
                <a:latin typeface="Times New Roman" panose="02020603050405020304" pitchFamily="18" charset="0"/>
                <a:cs typeface="Times New Roman" panose="02020603050405020304" pitchFamily="18" charset="0"/>
              </a:rPr>
              <a:t>Қосқыштың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белгілі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контактілері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жіберу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қабылдау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функцияларымен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байланысты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Әрбір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құрылғыдағы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интерфейстер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кабельдегі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белгілі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сымдар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бойынша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деректерді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береді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қабылдайды</a:t>
            </a:r>
            <a:r>
              <a:rPr lang="ru-RU" sz="2000" dirty="0">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300" y="3262909"/>
            <a:ext cx="7413545" cy="3595091"/>
          </a:xfrm>
          <a:prstGeom prst="rect">
            <a:avLst/>
          </a:prstGeom>
        </p:spPr>
      </p:pic>
    </p:spTree>
    <p:extLst>
      <p:ext uri="{BB962C8B-B14F-4D97-AF65-F5344CB8AC3E}">
        <p14:creationId xmlns:p14="http://schemas.microsoft.com/office/powerpoint/2010/main" val="474986873"/>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92113" y="1268413"/>
            <a:ext cx="8501062"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eaLnBrk="1" hangingPunct="1">
              <a:spcBef>
                <a:spcPct val="0"/>
              </a:spcBef>
              <a:buClrTx/>
              <a:buSzTx/>
              <a:buFontTx/>
              <a:buNone/>
            </a:pPr>
            <a:r>
              <a:rPr lang="ru-RU" dirty="0" err="1"/>
              <a:t>Ақпаратты</a:t>
            </a:r>
            <a:r>
              <a:rPr lang="ru-RU" dirty="0"/>
              <a:t> беру </a:t>
            </a:r>
            <a:r>
              <a:rPr lang="ru-RU" dirty="0" err="1"/>
              <a:t>ортасы</a:t>
            </a:r>
            <a:r>
              <a:rPr lang="ru-RU" dirty="0"/>
              <a:t> компьютер </a:t>
            </a:r>
            <a:r>
              <a:rPr lang="ru-RU" dirty="0" err="1"/>
              <a:t>арасында</a:t>
            </a:r>
            <a:r>
              <a:rPr lang="ru-RU" dirty="0"/>
              <a:t> </a:t>
            </a:r>
            <a:r>
              <a:rPr lang="ru-RU" dirty="0" err="1"/>
              <a:t>ақпарат</a:t>
            </a:r>
            <a:r>
              <a:rPr lang="ru-RU" dirty="0"/>
              <a:t> </a:t>
            </a:r>
            <a:r>
              <a:rPr lang="ru-RU" dirty="0" err="1"/>
              <a:t>алмасу</a:t>
            </a:r>
            <a:r>
              <a:rPr lang="ru-RU" dirty="0"/>
              <a:t> </a:t>
            </a:r>
            <a:r>
              <a:rPr lang="ru-RU" dirty="0" err="1"/>
              <a:t>жүргізілетін</a:t>
            </a:r>
            <a:r>
              <a:rPr lang="ru-RU" dirty="0"/>
              <a:t> </a:t>
            </a:r>
            <a:r>
              <a:rPr lang="ru-RU" dirty="0" err="1"/>
              <a:t>байланыс</a:t>
            </a:r>
            <a:r>
              <a:rPr lang="ru-RU" dirty="0"/>
              <a:t> </a:t>
            </a:r>
            <a:r>
              <a:rPr lang="ru-RU" dirty="0" err="1"/>
              <a:t>желілері</a:t>
            </a:r>
            <a:r>
              <a:rPr lang="ru-RU" dirty="0"/>
              <a:t> (</a:t>
            </a:r>
            <a:r>
              <a:rPr lang="ru-RU" dirty="0" err="1"/>
              <a:t>немесе</a:t>
            </a:r>
            <a:r>
              <a:rPr lang="ru-RU" dirty="0"/>
              <a:t> </a:t>
            </a:r>
            <a:r>
              <a:rPr lang="ru-RU" dirty="0" err="1"/>
              <a:t>байланыс</a:t>
            </a:r>
            <a:r>
              <a:rPr lang="ru-RU" dirty="0"/>
              <a:t> </a:t>
            </a:r>
            <a:r>
              <a:rPr lang="ru-RU" dirty="0" err="1"/>
              <a:t>арналары</a:t>
            </a:r>
            <a:r>
              <a:rPr lang="ru-RU" dirty="0"/>
              <a:t>) </a:t>
            </a:r>
            <a:r>
              <a:rPr lang="ru-RU" dirty="0" err="1"/>
              <a:t>деп</a:t>
            </a:r>
            <a:r>
              <a:rPr lang="ru-RU" dirty="0"/>
              <a:t> </a:t>
            </a:r>
            <a:r>
              <a:rPr lang="ru-RU" dirty="0" err="1"/>
              <a:t>аталады</a:t>
            </a:r>
            <a:r>
              <a:rPr lang="ru-RU" dirty="0"/>
              <a:t>.</a:t>
            </a:r>
            <a:endParaRPr lang="ru-RU" altLang="ru-RU" sz="2800" b="1" dirty="0">
              <a:solidFill>
                <a:schemeClr val="tx1"/>
              </a:solidFill>
              <a:latin typeface="Arial" pitchFamily="34" charset="0"/>
            </a:endParaRPr>
          </a:p>
        </p:txBody>
      </p:sp>
      <p:sp>
        <p:nvSpPr>
          <p:cNvPr id="22531" name="Rectangle 3"/>
          <p:cNvSpPr>
            <a:spLocks noGrp="1" noChangeArrowheads="1"/>
          </p:cNvSpPr>
          <p:nvPr>
            <p:ph type="title" idx="4294967295"/>
          </p:nvPr>
        </p:nvSpPr>
        <p:spPr>
          <a:xfrm>
            <a:off x="460376" y="125413"/>
            <a:ext cx="8785225" cy="1143000"/>
          </a:xfrm>
        </p:spPr>
        <p:txBody>
          <a:bodyPr/>
          <a:lstStyle/>
          <a:p>
            <a:r>
              <a:rPr lang="ru-RU" b="0" dirty="0" err="1">
                <a:effectLst/>
              </a:rPr>
              <a:t>Ақпаратты</a:t>
            </a:r>
            <a:r>
              <a:rPr lang="ru-RU" b="0" dirty="0">
                <a:effectLst/>
              </a:rPr>
              <a:t> беру </a:t>
            </a:r>
            <a:r>
              <a:rPr lang="ru-RU" b="0" dirty="0" err="1">
                <a:effectLst/>
              </a:rPr>
              <a:t>ортасы</a:t>
            </a:r>
            <a:endParaRPr lang="ru-RU" altLang="ru-RU" sz="4000" dirty="0">
              <a:solidFill>
                <a:schemeClr val="tx1"/>
              </a:solidFill>
            </a:endParaRPr>
          </a:p>
        </p:txBody>
      </p:sp>
      <p:pic>
        <p:nvPicPr>
          <p:cNvPr id="22532"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6750" y="2303463"/>
            <a:ext cx="5410200"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9952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normAutofit/>
          </a:bodyPr>
          <a:lstStyle/>
          <a:p>
            <a:r>
              <a:rPr lang="ru-RU" sz="2800" dirty="0">
                <a:latin typeface="Times New Roman" panose="02020603050405020304" pitchFamily="18" charset="0"/>
                <a:cs typeface="Times New Roman" panose="02020603050405020304" pitchFamily="18" charset="0"/>
              </a:rPr>
              <a:t>1. </a:t>
            </a:r>
            <a:r>
              <a:rPr lang="ru-RU" sz="2800" dirty="0" err="1">
                <a:latin typeface="Times New Roman" panose="02020603050405020304" pitchFamily="18" charset="0"/>
                <a:cs typeface="Times New Roman" panose="02020603050405020304" pitchFamily="18" charset="0"/>
              </a:rPr>
              <a:t>Желіге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қосылу</a:t>
            </a:r>
            <a:endParaRPr lang="ru-RU" sz="2800" dirty="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Желіге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қосылу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үшін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базалық</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талаптарды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түсіндіру</a:t>
            </a:r>
            <a:r>
              <a:rPr lang="ru-RU" sz="2800" dirty="0">
                <a:latin typeface="Times New Roman" panose="02020603050405020304" pitchFamily="18" charset="0"/>
                <a:cs typeface="Times New Roman" panose="02020603050405020304" pitchFamily="18" charset="0"/>
              </a:rPr>
              <a:t>.</a:t>
            </a:r>
          </a:p>
          <a:p>
            <a:endParaRPr lang="ru-RU" sz="2800" dirty="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2. </a:t>
            </a:r>
            <a:r>
              <a:rPr lang="ru-RU" sz="2800" dirty="0" err="1">
                <a:latin typeface="Times New Roman" panose="02020603050405020304" pitchFamily="18" charset="0"/>
                <a:cs typeface="Times New Roman" panose="02020603050405020304" pitchFamily="18" charset="0"/>
              </a:rPr>
              <a:t>Желі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бойынша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басқа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ұсыныстар</a:t>
            </a:r>
            <a:endParaRPr lang="ru-RU" sz="2800" dirty="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Желіні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ұсыну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маңыздылығын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түсіндіру</a:t>
            </a:r>
            <a:r>
              <a:rPr lang="ru-RU" sz="2800" dirty="0">
                <a:latin typeface="Times New Roman" panose="02020603050405020304" pitchFamily="18" charset="0"/>
                <a:cs typeface="Times New Roman" panose="02020603050405020304" pitchFamily="18" charset="0"/>
              </a:rPr>
              <a:t>.</a:t>
            </a:r>
          </a:p>
          <a:p>
            <a:endParaRPr lang="ru-RU" sz="2800" dirty="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 3. </a:t>
            </a:r>
            <a:r>
              <a:rPr lang="ru-RU" sz="2800" dirty="0" err="1">
                <a:latin typeface="Times New Roman" panose="02020603050405020304" pitchFamily="18" charset="0"/>
                <a:cs typeface="Times New Roman" panose="02020603050405020304" pitchFamily="18" charset="0"/>
              </a:rPr>
              <a:t>Кабельдер</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және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деректер</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ортасы</a:t>
            </a:r>
            <a:endParaRPr lang="ru-RU" sz="2800" dirty="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Ethernet </a:t>
            </a:r>
            <a:r>
              <a:rPr lang="ru-RU" sz="2800" dirty="0" err="1">
                <a:latin typeface="Times New Roman" panose="02020603050405020304" pitchFamily="18" charset="0"/>
                <a:cs typeface="Times New Roman" panose="02020603050405020304" pitchFamily="18" charset="0"/>
              </a:rPr>
              <a:t>кабелін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жасау</a:t>
            </a:r>
            <a:r>
              <a:rPr lang="ru-RU" sz="2800" dirty="0">
                <a:latin typeface="Times New Roman" panose="02020603050405020304" pitchFamily="18" charset="0"/>
                <a:cs typeface="Times New Roman" panose="02020603050405020304" pitchFamily="18" charset="0"/>
              </a:rPr>
              <a:t>.</a:t>
            </a:r>
          </a:p>
        </p:txBody>
      </p:sp>
      <p:sp>
        <p:nvSpPr>
          <p:cNvPr id="4098" name="Rectangle 33"/>
          <p:cNvSpPr>
            <a:spLocks noGrp="1" noChangeArrowheads="1"/>
          </p:cNvSpPr>
          <p:nvPr>
            <p:ph type="title"/>
          </p:nvPr>
        </p:nvSpPr>
        <p:spPr/>
        <p:txBody>
          <a:bodyPr/>
          <a:lstStyle/>
          <a:p>
            <a:r>
              <a:rPr lang="kk-KZ" dirty="0"/>
              <a:t>Бөлімдер мен мақсаттар</a:t>
            </a:r>
            <a:endParaRPr lang="ru-RU" dirty="0"/>
          </a:p>
        </p:txBody>
      </p:sp>
    </p:spTree>
    <p:extLst>
      <p:ext uri="{BB962C8B-B14F-4D97-AF65-F5344CB8AC3E}">
        <p14:creationId xmlns:p14="http://schemas.microsoft.com/office/powerpoint/2010/main" val="1065710895"/>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defTabSz="812800"/>
            <a:r>
              <a:rPr lang="ru-RU" b="0" dirty="0" err="1">
                <a:effectLst/>
              </a:rPr>
              <a:t>Өткізу</a:t>
            </a:r>
            <a:r>
              <a:rPr lang="ru-RU" b="0" dirty="0">
                <a:effectLst/>
              </a:rPr>
              <a:t> </a:t>
            </a:r>
            <a:r>
              <a:rPr lang="ru-RU" b="0" dirty="0" err="1">
                <a:effectLst/>
              </a:rPr>
              <a:t>жолағы</a:t>
            </a:r>
            <a:endParaRPr lang="ru-RU" altLang="ru-RU" sz="3200" b="1" dirty="0">
              <a:solidFill>
                <a:schemeClr val="tx1"/>
              </a:solidFill>
              <a:latin typeface="Arial" pitchFamily="34" charset="0"/>
              <a:ea typeface="MS PGothic" pitchFamily="34" charset="-128"/>
            </a:endParaRPr>
          </a:p>
        </p:txBody>
      </p:sp>
      <p:pic>
        <p:nvPicPr>
          <p:cNvPr id="286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44675"/>
            <a:ext cx="878522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5519773"/>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95288" y="188913"/>
            <a:ext cx="8229600" cy="1252537"/>
          </a:xfrm>
        </p:spPr>
        <p:txBody>
          <a:bodyPr>
            <a:normAutofit fontScale="90000"/>
          </a:bodyPr>
          <a:lstStyle/>
          <a:p>
            <a:pPr defTabSz="812800"/>
            <a:r>
              <a:rPr lang="ru-RU" altLang="ru-RU" sz="3200" b="1" dirty="0">
                <a:solidFill>
                  <a:srgbClr val="708CA1"/>
                </a:solidFill>
                <a:latin typeface="Arial" pitchFamily="34" charset="0"/>
                <a:ea typeface="MS PGothic" pitchFamily="34" charset="-128"/>
              </a:rPr>
              <a:t/>
            </a:r>
            <a:br>
              <a:rPr lang="ru-RU" altLang="ru-RU" sz="3200" b="1" dirty="0">
                <a:solidFill>
                  <a:srgbClr val="708CA1"/>
                </a:solidFill>
                <a:latin typeface="Arial" pitchFamily="34" charset="0"/>
                <a:ea typeface="MS PGothic" pitchFamily="34" charset="-128"/>
              </a:rPr>
            </a:br>
            <a:r>
              <a:rPr lang="ru-RU" b="0" dirty="0" err="1">
                <a:effectLst/>
              </a:rPr>
              <a:t>Деректер</a:t>
            </a:r>
            <a:r>
              <a:rPr lang="ru-RU" b="0" dirty="0">
                <a:effectLst/>
              </a:rPr>
              <a:t> беру </a:t>
            </a:r>
            <a:r>
              <a:rPr lang="ru-RU" b="0" dirty="0" err="1">
                <a:effectLst/>
              </a:rPr>
              <a:t>ортасы</a:t>
            </a:r>
            <a:r>
              <a:rPr lang="ru-RU" b="0" dirty="0">
                <a:effectLst/>
              </a:rPr>
              <a:t> </a:t>
            </a:r>
            <a:br>
              <a:rPr lang="ru-RU" b="0" dirty="0">
                <a:effectLst/>
              </a:rPr>
            </a:br>
            <a:r>
              <a:rPr lang="ru-RU" b="0" dirty="0">
                <a:effectLst/>
              </a:rPr>
              <a:t>мыс </a:t>
            </a:r>
            <a:r>
              <a:rPr lang="ru-RU" b="0" dirty="0" err="1">
                <a:effectLst/>
              </a:rPr>
              <a:t>кабельдер</a:t>
            </a:r>
            <a:endParaRPr lang="ru-RU" altLang="ru-RU" sz="3600" b="1" dirty="0">
              <a:solidFill>
                <a:schemeClr val="tx1"/>
              </a:solidFill>
              <a:latin typeface="Arial" pitchFamily="34" charset="0"/>
              <a:ea typeface="MS PGothic" pitchFamily="34" charset="-128"/>
            </a:endParaRPr>
          </a:p>
        </p:txBody>
      </p:sp>
      <p:pic>
        <p:nvPicPr>
          <p:cNvPr id="30723" name="Content Placeholder 1" descr="dc-products-coppercables.jpg"/>
          <p:cNvPicPr>
            <a:picLocks noGrp="1" noChangeAspect="1"/>
          </p:cNvPicPr>
          <p:nvPr>
            <p:ph idx="1"/>
          </p:nvPr>
        </p:nvPicPr>
        <p:blipFill>
          <a:blip r:embed="rId3">
            <a:extLst>
              <a:ext uri="{28A0092B-C50C-407E-A947-70E740481C1C}">
                <a14:useLocalDpi xmlns:a14="http://schemas.microsoft.com/office/drawing/2010/main" val="0"/>
              </a:ext>
            </a:extLst>
          </a:blip>
          <a:srcRect t="-398" b="-398"/>
          <a:stretch>
            <a:fillRect/>
          </a:stretch>
        </p:blipFill>
        <p:spPr>
          <a:xfrm>
            <a:off x="107950" y="1916113"/>
            <a:ext cx="8810625" cy="4105275"/>
          </a:xfrm>
        </p:spPr>
      </p:pic>
    </p:spTree>
    <p:extLst>
      <p:ext uri="{BB962C8B-B14F-4D97-AF65-F5344CB8AC3E}">
        <p14:creationId xmlns:p14="http://schemas.microsoft.com/office/powerpoint/2010/main" val="4018887175"/>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49263" y="115888"/>
            <a:ext cx="8229600" cy="1252537"/>
          </a:xfrm>
        </p:spPr>
        <p:txBody>
          <a:bodyPr>
            <a:normAutofit/>
          </a:bodyPr>
          <a:lstStyle/>
          <a:p>
            <a:pPr defTabSz="812800"/>
            <a:r>
              <a:rPr lang="ru-RU" sz="1800" b="0" dirty="0">
                <a:effectLst/>
              </a:rPr>
              <a:t>мыс </a:t>
            </a:r>
            <a:r>
              <a:rPr lang="ru-RU" sz="1800" b="0" dirty="0" err="1">
                <a:effectLst/>
              </a:rPr>
              <a:t>кабельдер</a:t>
            </a:r>
            <a:r>
              <a:rPr lang="ru-RU" altLang="ru-RU" sz="1800" b="1" dirty="0">
                <a:solidFill>
                  <a:schemeClr val="tx1"/>
                </a:solidFill>
                <a:latin typeface="Arial" pitchFamily="34" charset="0"/>
                <a:ea typeface="MS PGothic" pitchFamily="34" charset="-128"/>
              </a:rPr>
              <a:t/>
            </a:r>
            <a:br>
              <a:rPr lang="ru-RU" altLang="ru-RU" sz="1800" b="1" dirty="0">
                <a:solidFill>
                  <a:schemeClr val="tx1"/>
                </a:solidFill>
                <a:latin typeface="Arial" pitchFamily="34" charset="0"/>
                <a:ea typeface="MS PGothic" pitchFamily="34" charset="-128"/>
              </a:rPr>
            </a:br>
            <a:r>
              <a:rPr lang="ru-RU" b="0" dirty="0">
                <a:effectLst/>
                <a:latin typeface="Times New Roman" panose="02020603050405020304" pitchFamily="18" charset="0"/>
                <a:cs typeface="Times New Roman" panose="02020603050405020304" pitchFamily="18" charset="0"/>
              </a:rPr>
              <a:t>Мыс </a:t>
            </a:r>
            <a:r>
              <a:rPr lang="ru-RU" b="0" dirty="0" err="1">
                <a:effectLst/>
                <a:latin typeface="Times New Roman" panose="02020603050405020304" pitchFamily="18" charset="0"/>
                <a:cs typeface="Times New Roman" panose="02020603050405020304" pitchFamily="18" charset="0"/>
              </a:rPr>
              <a:t>кабельдерінің</a:t>
            </a:r>
            <a:r>
              <a:rPr lang="ru-RU" b="0" dirty="0">
                <a:effectLst/>
                <a:latin typeface="Times New Roman" panose="02020603050405020304" pitchFamily="18" charset="0"/>
                <a:cs typeface="Times New Roman" panose="02020603050405020304" pitchFamily="18" charset="0"/>
              </a:rPr>
              <a:t> </a:t>
            </a:r>
            <a:r>
              <a:rPr lang="ru-RU" b="0" dirty="0" err="1">
                <a:effectLst/>
                <a:latin typeface="Times New Roman" panose="02020603050405020304" pitchFamily="18" charset="0"/>
                <a:cs typeface="Times New Roman" panose="02020603050405020304" pitchFamily="18" charset="0"/>
              </a:rPr>
              <a:t>сипаттамалары</a:t>
            </a:r>
            <a:endParaRPr lang="ru-RU" altLang="ru-RU" sz="3200" b="1" dirty="0">
              <a:solidFill>
                <a:schemeClr val="tx1"/>
              </a:solidFill>
              <a:latin typeface="Times New Roman" panose="02020603050405020304" pitchFamily="18" charset="0"/>
              <a:ea typeface="MS PGothic" pitchFamily="34" charset="-128"/>
              <a:cs typeface="Times New Roman" panose="02020603050405020304" pitchFamily="18" charset="0"/>
            </a:endParaRPr>
          </a:p>
        </p:txBody>
      </p:sp>
      <p:pic>
        <p:nvPicPr>
          <p:cNvPr id="327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1268413"/>
            <a:ext cx="8008938" cy="532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3660717"/>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00063" y="88900"/>
            <a:ext cx="8229600" cy="1252538"/>
          </a:xfrm>
        </p:spPr>
        <p:txBody>
          <a:bodyPr/>
          <a:lstStyle/>
          <a:p>
            <a:pPr defTabSz="812800"/>
            <a:r>
              <a:rPr lang="ru-RU" sz="1800" b="0" dirty="0">
                <a:effectLst/>
              </a:rPr>
              <a:t>мыс </a:t>
            </a:r>
            <a:r>
              <a:rPr lang="ru-RU" sz="1800" b="0" dirty="0" err="1">
                <a:effectLst/>
              </a:rPr>
              <a:t>кабельдер</a:t>
            </a:r>
            <a:r>
              <a:rPr lang="ru-RU" altLang="ru-RU" sz="1800" b="1" dirty="0">
                <a:solidFill>
                  <a:schemeClr val="tx1"/>
                </a:solidFill>
                <a:latin typeface="Arial" pitchFamily="34" charset="0"/>
                <a:ea typeface="MS PGothic" pitchFamily="34" charset="-128"/>
              </a:rPr>
              <a:t/>
            </a:r>
            <a:br>
              <a:rPr lang="ru-RU" altLang="ru-RU" sz="1800" b="1" dirty="0">
                <a:solidFill>
                  <a:schemeClr val="tx1"/>
                </a:solidFill>
                <a:latin typeface="Arial" pitchFamily="34" charset="0"/>
                <a:ea typeface="MS PGothic" pitchFamily="34" charset="-128"/>
              </a:rPr>
            </a:br>
            <a:r>
              <a:rPr lang="ru-RU" sz="3200" b="0" dirty="0">
                <a:effectLst/>
              </a:rPr>
              <a:t>мыс </a:t>
            </a:r>
            <a:r>
              <a:rPr lang="ru-RU" sz="3200" b="0" dirty="0" err="1">
                <a:effectLst/>
              </a:rPr>
              <a:t>кабельдер</a:t>
            </a:r>
            <a:endParaRPr lang="ru-RU" altLang="ru-RU" sz="3200" b="1" dirty="0">
              <a:solidFill>
                <a:schemeClr val="tx1"/>
              </a:solidFill>
              <a:latin typeface="Arial" pitchFamily="34" charset="0"/>
              <a:ea typeface="MS PGothic" pitchFamily="34" charset="-128"/>
            </a:endParaRPr>
          </a:p>
        </p:txBody>
      </p:sp>
      <p:pic>
        <p:nvPicPr>
          <p:cNvPr id="34819" name="Picture 2" descr="E:\Work\CIE105259_Netacad Team\ITN course\RUS\en_ITN_Instructor-PPTs\Chapter4\ITN_instructorPPT_Chapter4_Page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73175" y="1325563"/>
            <a:ext cx="668337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1052053"/>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44488" y="188913"/>
            <a:ext cx="8772525" cy="838200"/>
          </a:xfrm>
        </p:spPr>
        <p:txBody>
          <a:bodyPr>
            <a:normAutofit fontScale="90000"/>
          </a:bodyPr>
          <a:lstStyle/>
          <a:p>
            <a:pPr defTabSz="812800"/>
            <a:r>
              <a:rPr lang="ru-RU" altLang="ru-RU" sz="3200" b="1" dirty="0">
                <a:solidFill>
                  <a:srgbClr val="708CA1"/>
                </a:solidFill>
                <a:latin typeface="Arial" pitchFamily="34" charset="0"/>
                <a:ea typeface="MS PGothic" pitchFamily="34" charset="-128"/>
              </a:rPr>
              <a:t/>
            </a:r>
            <a:br>
              <a:rPr lang="ru-RU" altLang="ru-RU" sz="3200" b="1" dirty="0">
                <a:solidFill>
                  <a:srgbClr val="708CA1"/>
                </a:solidFill>
                <a:latin typeface="Arial" pitchFamily="34" charset="0"/>
                <a:ea typeface="MS PGothic" pitchFamily="34" charset="-128"/>
              </a:rPr>
            </a:br>
            <a:r>
              <a:rPr lang="ru-RU" sz="1800" b="0" dirty="0">
                <a:effectLst/>
              </a:rPr>
              <a:t>мыс </a:t>
            </a:r>
            <a:r>
              <a:rPr lang="ru-RU" sz="1800" b="0" dirty="0" err="1">
                <a:effectLst/>
              </a:rPr>
              <a:t>кабельдер</a:t>
            </a:r>
            <a:r>
              <a:rPr lang="ru-RU" altLang="ru-RU" sz="1800" b="1" dirty="0">
                <a:solidFill>
                  <a:schemeClr val="tx1"/>
                </a:solidFill>
                <a:latin typeface="Arial" pitchFamily="34" charset="0"/>
                <a:ea typeface="MS PGothic" pitchFamily="34" charset="-128"/>
              </a:rPr>
              <a:t/>
            </a:r>
            <a:br>
              <a:rPr lang="ru-RU" altLang="ru-RU" sz="1800" b="1" dirty="0">
                <a:solidFill>
                  <a:schemeClr val="tx1"/>
                </a:solidFill>
                <a:latin typeface="Arial" pitchFamily="34" charset="0"/>
                <a:ea typeface="MS PGothic" pitchFamily="34" charset="-128"/>
              </a:rPr>
            </a:br>
            <a:r>
              <a:rPr lang="ru-RU" b="0" dirty="0">
                <a:effectLst/>
                <a:latin typeface="Times New Roman" panose="02020603050405020304" pitchFamily="18" charset="0"/>
                <a:cs typeface="Times New Roman" panose="02020603050405020304" pitchFamily="18" charset="0"/>
              </a:rPr>
              <a:t>Кабель </a:t>
            </a:r>
            <a:r>
              <a:rPr lang="ru-RU" b="0" dirty="0" err="1">
                <a:effectLst/>
                <a:latin typeface="Times New Roman" panose="02020603050405020304" pitchFamily="18" charset="0"/>
                <a:cs typeface="Times New Roman" panose="02020603050405020304" pitchFamily="18" charset="0"/>
              </a:rPr>
              <a:t>негізінде</a:t>
            </a:r>
            <a:r>
              <a:rPr lang="ru-RU" b="0" dirty="0">
                <a:effectLst/>
                <a:latin typeface="Times New Roman" panose="02020603050405020304" pitchFamily="18" charset="0"/>
                <a:cs typeface="Times New Roman" panose="02020603050405020304" pitchFamily="18" charset="0"/>
              </a:rPr>
              <a:t> </a:t>
            </a:r>
            <a:r>
              <a:rPr lang="ru-RU" b="0" dirty="0" err="1">
                <a:effectLst/>
                <a:latin typeface="Times New Roman" panose="02020603050405020304" pitchFamily="18" charset="0"/>
                <a:cs typeface="Times New Roman" panose="02020603050405020304" pitchFamily="18" charset="0"/>
              </a:rPr>
              <a:t>экрандалмаған</a:t>
            </a:r>
            <a:r>
              <a:rPr lang="ru-RU" b="0" dirty="0">
                <a:effectLst/>
                <a:latin typeface="Times New Roman" panose="02020603050405020304" pitchFamily="18" charset="0"/>
                <a:cs typeface="Times New Roman" panose="02020603050405020304" pitchFamily="18" charset="0"/>
              </a:rPr>
              <a:t>  </a:t>
            </a:r>
            <a:r>
              <a:rPr lang="ru-RU" b="0" dirty="0" err="1">
                <a:effectLst/>
                <a:latin typeface="Times New Roman" panose="02020603050405020304" pitchFamily="18" charset="0"/>
                <a:cs typeface="Times New Roman" panose="02020603050405020304" pitchFamily="18" charset="0"/>
              </a:rPr>
              <a:t>өрілген</a:t>
            </a:r>
            <a:r>
              <a:rPr lang="ru-RU" b="0" dirty="0">
                <a:effectLst/>
                <a:latin typeface="Times New Roman" panose="02020603050405020304" pitchFamily="18" charset="0"/>
                <a:cs typeface="Times New Roman" panose="02020603050405020304" pitchFamily="18" charset="0"/>
              </a:rPr>
              <a:t> </a:t>
            </a:r>
            <a:r>
              <a:rPr lang="ru-RU" b="0" dirty="0" err="1">
                <a:effectLst/>
                <a:latin typeface="Times New Roman" panose="02020603050405020304" pitchFamily="18" charset="0"/>
                <a:cs typeface="Times New Roman" panose="02020603050405020304" pitchFamily="18" charset="0"/>
              </a:rPr>
              <a:t>жұп</a:t>
            </a:r>
            <a:r>
              <a:rPr lang="ru-RU" b="0" dirty="0">
                <a:effectLst/>
                <a:latin typeface="Times New Roman" panose="02020603050405020304" pitchFamily="18" charset="0"/>
                <a:cs typeface="Times New Roman" panose="02020603050405020304" pitchFamily="18" charset="0"/>
              </a:rPr>
              <a:t> (UTP)</a:t>
            </a:r>
            <a:endParaRPr lang="ru-RU" altLang="ru-RU" sz="3200" b="1" dirty="0">
              <a:solidFill>
                <a:schemeClr val="tx1"/>
              </a:solidFill>
              <a:latin typeface="Times New Roman" panose="02020603050405020304" pitchFamily="18" charset="0"/>
              <a:ea typeface="MS PGothic" pitchFamily="34" charset="-128"/>
              <a:cs typeface="Times New Roman" panose="02020603050405020304" pitchFamily="18" charset="0"/>
            </a:endParaRPr>
          </a:p>
        </p:txBody>
      </p:sp>
      <p:pic>
        <p:nvPicPr>
          <p:cNvPr id="368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 y="1773238"/>
            <a:ext cx="7897813" cy="477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5886075"/>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50825" y="260350"/>
            <a:ext cx="8772525" cy="838200"/>
          </a:xfrm>
        </p:spPr>
        <p:txBody>
          <a:bodyPr>
            <a:normAutofit fontScale="90000"/>
          </a:bodyPr>
          <a:lstStyle/>
          <a:p>
            <a:pPr defTabSz="812800"/>
            <a:r>
              <a:rPr lang="ru-RU" altLang="ru-RU" sz="3200" b="1" dirty="0">
                <a:solidFill>
                  <a:srgbClr val="708CA1"/>
                </a:solidFill>
                <a:latin typeface="Arial" pitchFamily="34" charset="0"/>
                <a:ea typeface="MS PGothic" pitchFamily="34" charset="-128"/>
              </a:rPr>
              <a:t/>
            </a:r>
            <a:br>
              <a:rPr lang="ru-RU" altLang="ru-RU" sz="3200" b="1" dirty="0">
                <a:solidFill>
                  <a:srgbClr val="708CA1"/>
                </a:solidFill>
                <a:latin typeface="Arial" pitchFamily="34" charset="0"/>
                <a:ea typeface="MS PGothic" pitchFamily="34" charset="-128"/>
              </a:rPr>
            </a:br>
            <a:r>
              <a:rPr lang="ru-RU" sz="1800" b="0" dirty="0">
                <a:effectLst/>
              </a:rPr>
              <a:t>мыс </a:t>
            </a:r>
            <a:r>
              <a:rPr lang="ru-RU" sz="1800" b="0" dirty="0" err="1">
                <a:effectLst/>
              </a:rPr>
              <a:t>кабельдер</a:t>
            </a:r>
            <a:r>
              <a:rPr lang="ru-RU" altLang="ru-RU" sz="1800" b="1" dirty="0">
                <a:solidFill>
                  <a:schemeClr val="tx1"/>
                </a:solidFill>
                <a:latin typeface="Arial" pitchFamily="34" charset="0"/>
                <a:ea typeface="MS PGothic" pitchFamily="34" charset="-128"/>
              </a:rPr>
              <a:t/>
            </a:r>
            <a:br>
              <a:rPr lang="ru-RU" altLang="ru-RU" sz="1800" b="1" dirty="0">
                <a:solidFill>
                  <a:schemeClr val="tx1"/>
                </a:solidFill>
                <a:latin typeface="Arial" pitchFamily="34" charset="0"/>
                <a:ea typeface="MS PGothic" pitchFamily="34" charset="-128"/>
              </a:rPr>
            </a:br>
            <a:r>
              <a:rPr lang="ru-RU" b="0" dirty="0">
                <a:effectLst/>
                <a:latin typeface="Times New Roman" panose="02020603050405020304" pitchFamily="18" charset="0"/>
                <a:cs typeface="Times New Roman" panose="02020603050405020304" pitchFamily="18" charset="0"/>
              </a:rPr>
              <a:t>Кабель </a:t>
            </a:r>
            <a:r>
              <a:rPr lang="ru-RU" b="0" dirty="0" err="1">
                <a:effectLst/>
                <a:latin typeface="Times New Roman" panose="02020603050405020304" pitchFamily="18" charset="0"/>
                <a:cs typeface="Times New Roman" panose="02020603050405020304" pitchFamily="18" charset="0"/>
              </a:rPr>
              <a:t>негізінде</a:t>
            </a:r>
            <a:r>
              <a:rPr lang="ru-RU" b="0" dirty="0">
                <a:effectLst/>
                <a:latin typeface="Times New Roman" panose="02020603050405020304" pitchFamily="18" charset="0"/>
                <a:cs typeface="Times New Roman" panose="02020603050405020304" pitchFamily="18" charset="0"/>
              </a:rPr>
              <a:t> </a:t>
            </a:r>
            <a:r>
              <a:rPr lang="ru-RU" b="0" dirty="0" err="1">
                <a:effectLst/>
                <a:latin typeface="Times New Roman" panose="02020603050405020304" pitchFamily="18" charset="0"/>
                <a:cs typeface="Times New Roman" panose="02020603050405020304" pitchFamily="18" charset="0"/>
              </a:rPr>
              <a:t>экранды</a:t>
            </a:r>
            <a:r>
              <a:rPr lang="ru-RU" b="0" dirty="0">
                <a:effectLst/>
                <a:latin typeface="Times New Roman" panose="02020603050405020304" pitchFamily="18" charset="0"/>
                <a:cs typeface="Times New Roman" panose="02020603050405020304" pitchFamily="18" charset="0"/>
              </a:rPr>
              <a:t>  </a:t>
            </a:r>
            <a:r>
              <a:rPr lang="ru-RU" b="0" dirty="0" err="1">
                <a:effectLst/>
                <a:latin typeface="Times New Roman" panose="02020603050405020304" pitchFamily="18" charset="0"/>
                <a:cs typeface="Times New Roman" panose="02020603050405020304" pitchFamily="18" charset="0"/>
              </a:rPr>
              <a:t>тең</a:t>
            </a:r>
            <a:r>
              <a:rPr lang="ru-RU" b="0" dirty="0">
                <a:effectLst/>
                <a:latin typeface="Times New Roman" panose="02020603050405020304" pitchFamily="18" charset="0"/>
                <a:cs typeface="Times New Roman" panose="02020603050405020304" pitchFamily="18" charset="0"/>
              </a:rPr>
              <a:t> (STP)</a:t>
            </a:r>
            <a:endParaRPr lang="ru-RU" altLang="ru-RU" sz="3200" b="1" dirty="0">
              <a:solidFill>
                <a:schemeClr val="tx1"/>
              </a:solidFill>
              <a:latin typeface="Times New Roman" panose="02020603050405020304" pitchFamily="18" charset="0"/>
              <a:ea typeface="MS PGothic" pitchFamily="34" charset="-128"/>
              <a:cs typeface="Times New Roman" panose="02020603050405020304" pitchFamily="18" charset="0"/>
            </a:endParaRPr>
          </a:p>
        </p:txBody>
      </p:sp>
      <p:pic>
        <p:nvPicPr>
          <p:cNvPr id="3891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58900" y="1612900"/>
            <a:ext cx="6381750" cy="497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3842280"/>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4025" y="-19050"/>
            <a:ext cx="8229600" cy="1252538"/>
          </a:xfrm>
        </p:spPr>
        <p:txBody>
          <a:bodyPr>
            <a:normAutofit fontScale="90000"/>
          </a:bodyPr>
          <a:lstStyle/>
          <a:p>
            <a:pPr defTabSz="812800"/>
            <a:r>
              <a:rPr lang="ru-RU" altLang="ru-RU" sz="3200" b="1" dirty="0">
                <a:solidFill>
                  <a:srgbClr val="708CA1"/>
                </a:solidFill>
                <a:latin typeface="Arial" pitchFamily="34" charset="0"/>
                <a:ea typeface="MS PGothic" pitchFamily="34" charset="-128"/>
              </a:rPr>
              <a:t/>
            </a:r>
            <a:br>
              <a:rPr lang="ru-RU" altLang="ru-RU" sz="3200" b="1" dirty="0">
                <a:solidFill>
                  <a:srgbClr val="708CA1"/>
                </a:solidFill>
                <a:latin typeface="Arial" pitchFamily="34" charset="0"/>
                <a:ea typeface="MS PGothic" pitchFamily="34" charset="-128"/>
              </a:rPr>
            </a:br>
            <a:r>
              <a:rPr lang="ru-RU" sz="1800" b="0" dirty="0">
                <a:effectLst/>
              </a:rPr>
              <a:t>мыс </a:t>
            </a:r>
            <a:r>
              <a:rPr lang="ru-RU" sz="1800" b="0" dirty="0" err="1">
                <a:effectLst/>
              </a:rPr>
              <a:t>кабельдер</a:t>
            </a:r>
            <a:r>
              <a:rPr lang="ru-RU" altLang="ru-RU" sz="1800" b="1" dirty="0">
                <a:solidFill>
                  <a:schemeClr val="tx1"/>
                </a:solidFill>
                <a:latin typeface="Arial" pitchFamily="34" charset="0"/>
                <a:ea typeface="MS PGothic" pitchFamily="34" charset="-128"/>
              </a:rPr>
              <a:t/>
            </a:r>
            <a:br>
              <a:rPr lang="ru-RU" altLang="ru-RU" sz="1800" b="1" dirty="0">
                <a:solidFill>
                  <a:schemeClr val="tx1"/>
                </a:solidFill>
                <a:latin typeface="Arial" pitchFamily="34" charset="0"/>
                <a:ea typeface="MS PGothic" pitchFamily="34" charset="-128"/>
              </a:rPr>
            </a:br>
            <a:r>
              <a:rPr lang="ru-RU" altLang="ru-RU" sz="3200" b="1" dirty="0" err="1">
                <a:solidFill>
                  <a:schemeClr val="tx1"/>
                </a:solidFill>
                <a:latin typeface="Arial" pitchFamily="34" charset="0"/>
                <a:ea typeface="MS PGothic" pitchFamily="34" charset="-128"/>
              </a:rPr>
              <a:t>Коаксиалды</a:t>
            </a:r>
            <a:r>
              <a:rPr lang="ru-RU" altLang="ru-RU" sz="3200" b="1" dirty="0">
                <a:solidFill>
                  <a:schemeClr val="tx1"/>
                </a:solidFill>
                <a:latin typeface="Arial" pitchFamily="34" charset="0"/>
                <a:ea typeface="MS PGothic" pitchFamily="34" charset="-128"/>
              </a:rPr>
              <a:t> кабель</a:t>
            </a:r>
          </a:p>
        </p:txBody>
      </p:sp>
      <p:pic>
        <p:nvPicPr>
          <p:cNvPr id="40963"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57338" y="1435100"/>
            <a:ext cx="6399212" cy="526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2151894"/>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11188" y="188913"/>
            <a:ext cx="8229600" cy="1008062"/>
          </a:xfrm>
        </p:spPr>
        <p:txBody>
          <a:bodyPr/>
          <a:lstStyle/>
          <a:p>
            <a:pPr defTabSz="812800"/>
            <a:r>
              <a:rPr lang="ru-RU" altLang="ru-RU" sz="1800" b="1" dirty="0">
                <a:solidFill>
                  <a:schemeClr val="tx1"/>
                </a:solidFill>
                <a:latin typeface="Arial" pitchFamily="34" charset="0"/>
                <a:ea typeface="MS PGothic" pitchFamily="34" charset="-128"/>
              </a:rPr>
              <a:t>UTP-</a:t>
            </a:r>
            <a:r>
              <a:rPr lang="ru-RU" altLang="ru-RU" sz="1800" b="1" dirty="0" err="1">
                <a:solidFill>
                  <a:schemeClr val="tx1"/>
                </a:solidFill>
                <a:latin typeface="Arial" pitchFamily="34" charset="0"/>
                <a:ea typeface="MS PGothic" pitchFamily="34" charset="-128"/>
              </a:rPr>
              <a:t>кабельдері</a:t>
            </a:r>
            <a:r>
              <a:rPr lang="ru-RU" altLang="ru-RU" sz="1800" b="1" dirty="0">
                <a:solidFill>
                  <a:schemeClr val="tx1"/>
                </a:solidFill>
                <a:latin typeface="Arial" pitchFamily="34" charset="0"/>
                <a:ea typeface="MS PGothic" pitchFamily="34" charset="-128"/>
              </a:rPr>
              <a:t/>
            </a:r>
            <a:br>
              <a:rPr lang="ru-RU" altLang="ru-RU" sz="1800" b="1" dirty="0">
                <a:solidFill>
                  <a:schemeClr val="tx1"/>
                </a:solidFill>
                <a:latin typeface="Arial" pitchFamily="34" charset="0"/>
                <a:ea typeface="MS PGothic" pitchFamily="34" charset="-128"/>
              </a:rPr>
            </a:br>
            <a:r>
              <a:rPr lang="en-US" b="0" dirty="0">
                <a:effectLst/>
              </a:rPr>
              <a:t>UTP </a:t>
            </a:r>
            <a:r>
              <a:rPr lang="ru-RU" b="0" dirty="0" err="1">
                <a:effectLst/>
              </a:rPr>
              <a:t>қосқыштары</a:t>
            </a:r>
            <a:endParaRPr lang="ru-RU" altLang="ru-RU" sz="3200" b="1" dirty="0">
              <a:solidFill>
                <a:schemeClr val="tx1"/>
              </a:solidFill>
              <a:latin typeface="Arial" pitchFamily="34" charset="0"/>
              <a:ea typeface="MS PGothic" pitchFamily="34" charset="-128"/>
            </a:endParaRPr>
          </a:p>
        </p:txBody>
      </p:sp>
      <p:pic>
        <p:nvPicPr>
          <p:cNvPr id="49155"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323975"/>
            <a:ext cx="7777163"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7517123"/>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74638"/>
            <a:ext cx="8686800" cy="1143000"/>
          </a:xfrm>
        </p:spPr>
        <p:txBody>
          <a:bodyPr>
            <a:normAutofit fontScale="90000"/>
          </a:bodyPr>
          <a:lstStyle/>
          <a:p>
            <a:pPr defTabSz="812800"/>
            <a:r>
              <a:rPr lang="ru-RU" sz="2000" b="0" dirty="0" err="1">
                <a:effectLst/>
                <a:latin typeface="Times New Roman" panose="02020603050405020304" pitchFamily="18" charset="0"/>
                <a:cs typeface="Times New Roman" panose="02020603050405020304" pitchFamily="18" charset="0"/>
              </a:rPr>
              <a:t>Оптикалық</a:t>
            </a:r>
            <a:r>
              <a:rPr lang="ru-RU" sz="2000" b="0" dirty="0">
                <a:effectLst/>
                <a:latin typeface="Times New Roman" panose="02020603050405020304" pitchFamily="18" charset="0"/>
                <a:cs typeface="Times New Roman" panose="02020603050405020304" pitchFamily="18" charset="0"/>
              </a:rPr>
              <a:t> </a:t>
            </a:r>
            <a:r>
              <a:rPr lang="ru-RU" sz="2000" b="0" dirty="0" err="1">
                <a:effectLst/>
                <a:latin typeface="Times New Roman" panose="02020603050405020304" pitchFamily="18" charset="0"/>
                <a:cs typeface="Times New Roman" panose="02020603050405020304" pitchFamily="18" charset="0"/>
              </a:rPr>
              <a:t>талшықты</a:t>
            </a:r>
            <a:r>
              <a:rPr lang="ru-RU" sz="2000" b="0" dirty="0">
                <a:effectLst/>
                <a:latin typeface="Times New Roman" panose="02020603050405020304" pitchFamily="18" charset="0"/>
                <a:cs typeface="Times New Roman" panose="02020603050405020304" pitchFamily="18" charset="0"/>
              </a:rPr>
              <a:t> </a:t>
            </a:r>
            <a:r>
              <a:rPr lang="ru-RU" sz="2000" b="0" dirty="0" err="1">
                <a:effectLst/>
                <a:latin typeface="Times New Roman" panose="02020603050405020304" pitchFamily="18" charset="0"/>
                <a:cs typeface="Times New Roman" panose="02020603050405020304" pitchFamily="18" charset="0"/>
              </a:rPr>
              <a:t>кабельдер</a:t>
            </a:r>
            <a:r>
              <a:rPr lang="ru-RU" sz="2000" b="0" dirty="0">
                <a:effectLst/>
                <a:latin typeface="Times New Roman" panose="02020603050405020304" pitchFamily="18" charset="0"/>
                <a:cs typeface="Times New Roman" panose="02020603050405020304" pitchFamily="18" charset="0"/>
              </a:rPr>
              <a:t>.</a:t>
            </a:r>
            <a:r>
              <a:rPr lang="ru-RU" altLang="ru-RU" sz="2000" b="1" dirty="0">
                <a:solidFill>
                  <a:schemeClr val="tx1"/>
                </a:solidFill>
                <a:latin typeface="Times New Roman" panose="02020603050405020304" pitchFamily="18" charset="0"/>
                <a:ea typeface="MS PGothic" pitchFamily="34" charset="-128"/>
                <a:cs typeface="Times New Roman" panose="02020603050405020304" pitchFamily="18" charset="0"/>
              </a:rPr>
              <a:t/>
            </a:r>
            <a:br>
              <a:rPr lang="ru-RU" altLang="ru-RU" sz="2000" b="1" dirty="0">
                <a:solidFill>
                  <a:schemeClr val="tx1"/>
                </a:solidFill>
                <a:latin typeface="Times New Roman" panose="02020603050405020304" pitchFamily="18" charset="0"/>
                <a:ea typeface="MS PGothic" pitchFamily="34" charset="-128"/>
                <a:cs typeface="Times New Roman" panose="02020603050405020304" pitchFamily="18" charset="0"/>
              </a:rPr>
            </a:br>
            <a:r>
              <a:rPr lang="ru-RU" sz="3600" b="0" dirty="0" err="1">
                <a:effectLst/>
                <a:latin typeface="Times New Roman" panose="02020603050405020304" pitchFamily="18" charset="0"/>
                <a:cs typeface="Times New Roman" panose="02020603050405020304" pitchFamily="18" charset="0"/>
              </a:rPr>
              <a:t>Оптикалық</a:t>
            </a:r>
            <a:r>
              <a:rPr lang="ru-RU" sz="3600" b="0" dirty="0">
                <a:effectLst/>
                <a:latin typeface="Times New Roman" panose="02020603050405020304" pitchFamily="18" charset="0"/>
                <a:cs typeface="Times New Roman" panose="02020603050405020304" pitchFamily="18" charset="0"/>
              </a:rPr>
              <a:t> </a:t>
            </a:r>
            <a:r>
              <a:rPr lang="ru-RU" sz="3600" b="0" dirty="0" err="1">
                <a:effectLst/>
                <a:latin typeface="Times New Roman" panose="02020603050405020304" pitchFamily="18" charset="0"/>
                <a:cs typeface="Times New Roman" panose="02020603050405020304" pitchFamily="18" charset="0"/>
              </a:rPr>
              <a:t>талшықты</a:t>
            </a:r>
            <a:r>
              <a:rPr lang="ru-RU" sz="3600" b="0" dirty="0">
                <a:effectLst/>
                <a:latin typeface="Times New Roman" panose="02020603050405020304" pitchFamily="18" charset="0"/>
                <a:cs typeface="Times New Roman" panose="02020603050405020304" pitchFamily="18" charset="0"/>
              </a:rPr>
              <a:t> </a:t>
            </a:r>
            <a:r>
              <a:rPr lang="ru-RU" sz="3600" b="0" dirty="0" err="1">
                <a:effectLst/>
                <a:latin typeface="Times New Roman" panose="02020603050405020304" pitchFamily="18" charset="0"/>
                <a:cs typeface="Times New Roman" panose="02020603050405020304" pitchFamily="18" charset="0"/>
              </a:rPr>
              <a:t>кабельдердің</a:t>
            </a:r>
            <a:r>
              <a:rPr lang="ru-RU" sz="3600" b="0" dirty="0">
                <a:effectLst/>
                <a:latin typeface="Times New Roman" panose="02020603050405020304" pitchFamily="18" charset="0"/>
                <a:cs typeface="Times New Roman" panose="02020603050405020304" pitchFamily="18" charset="0"/>
              </a:rPr>
              <a:t> </a:t>
            </a:r>
            <a:r>
              <a:rPr lang="ru-RU" sz="3600" b="0" dirty="0" err="1">
                <a:effectLst/>
                <a:latin typeface="Times New Roman" panose="02020603050405020304" pitchFamily="18" charset="0"/>
                <a:cs typeface="Times New Roman" panose="02020603050405020304" pitchFamily="18" charset="0"/>
              </a:rPr>
              <a:t>қасиеттері</a:t>
            </a:r>
            <a:endParaRPr lang="ru-RU" altLang="ru-RU" sz="3600" b="1" dirty="0">
              <a:solidFill>
                <a:schemeClr val="tx1"/>
              </a:solidFill>
              <a:latin typeface="Times New Roman" panose="02020603050405020304" pitchFamily="18" charset="0"/>
              <a:ea typeface="MS PGothic" pitchFamily="34" charset="-128"/>
              <a:cs typeface="Times New Roman" panose="02020603050405020304" pitchFamily="18" charset="0"/>
            </a:endParaRPr>
          </a:p>
        </p:txBody>
      </p:sp>
      <p:pic>
        <p:nvPicPr>
          <p:cNvPr id="65539"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522413"/>
            <a:ext cx="6737350" cy="531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6378995"/>
      </p:ext>
    </p:extLst>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50825" y="260350"/>
            <a:ext cx="8772525" cy="838200"/>
          </a:xfrm>
        </p:spPr>
        <p:txBody>
          <a:bodyPr>
            <a:normAutofit fontScale="90000"/>
          </a:bodyPr>
          <a:lstStyle/>
          <a:p>
            <a:pPr defTabSz="812800"/>
            <a:r>
              <a:rPr lang="ru-RU" altLang="ru-RU" sz="3200" b="1" dirty="0">
                <a:solidFill>
                  <a:srgbClr val="708CA1"/>
                </a:solidFill>
                <a:latin typeface="Arial" pitchFamily="34" charset="0"/>
                <a:ea typeface="MS PGothic" pitchFamily="34" charset="-128"/>
              </a:rPr>
              <a:t/>
            </a:r>
            <a:br>
              <a:rPr lang="ru-RU" altLang="ru-RU" sz="3200" b="1" dirty="0">
                <a:solidFill>
                  <a:srgbClr val="708CA1"/>
                </a:solidFill>
                <a:latin typeface="Arial" pitchFamily="34" charset="0"/>
                <a:ea typeface="MS PGothic" pitchFamily="34" charset="-128"/>
              </a:rPr>
            </a:br>
            <a:r>
              <a:rPr lang="ru-RU" sz="2200" b="0" dirty="0" err="1">
                <a:effectLst/>
                <a:latin typeface="Times New Roman" panose="02020603050405020304" pitchFamily="18" charset="0"/>
                <a:cs typeface="Times New Roman" panose="02020603050405020304" pitchFamily="18" charset="0"/>
              </a:rPr>
              <a:t>Оптикалық</a:t>
            </a:r>
            <a:r>
              <a:rPr lang="ru-RU" sz="2200" b="0" dirty="0">
                <a:effectLst/>
                <a:latin typeface="Times New Roman" panose="02020603050405020304" pitchFamily="18" charset="0"/>
                <a:cs typeface="Times New Roman" panose="02020603050405020304" pitchFamily="18" charset="0"/>
              </a:rPr>
              <a:t> </a:t>
            </a:r>
            <a:r>
              <a:rPr lang="ru-RU" sz="2200" b="0" dirty="0" err="1">
                <a:effectLst/>
                <a:latin typeface="Times New Roman" panose="02020603050405020304" pitchFamily="18" charset="0"/>
                <a:cs typeface="Times New Roman" panose="02020603050405020304" pitchFamily="18" charset="0"/>
              </a:rPr>
              <a:t>талшықты</a:t>
            </a:r>
            <a:r>
              <a:rPr lang="ru-RU" sz="2200" b="0" dirty="0">
                <a:effectLst/>
                <a:latin typeface="Times New Roman" panose="02020603050405020304" pitchFamily="18" charset="0"/>
                <a:cs typeface="Times New Roman" panose="02020603050405020304" pitchFamily="18" charset="0"/>
              </a:rPr>
              <a:t> </a:t>
            </a:r>
            <a:r>
              <a:rPr lang="ru-RU" sz="2200" b="0" dirty="0" err="1">
                <a:effectLst/>
                <a:latin typeface="Times New Roman" panose="02020603050405020304" pitchFamily="18" charset="0"/>
                <a:cs typeface="Times New Roman" panose="02020603050405020304" pitchFamily="18" charset="0"/>
              </a:rPr>
              <a:t>кабельдер</a:t>
            </a:r>
            <a:r>
              <a:rPr lang="ru-RU" sz="2200" b="0" dirty="0">
                <a:effectLst/>
                <a:latin typeface="Times New Roman" panose="02020603050405020304" pitchFamily="18" charset="0"/>
                <a:cs typeface="Times New Roman" panose="02020603050405020304" pitchFamily="18" charset="0"/>
              </a:rPr>
              <a:t>.</a:t>
            </a:r>
            <a:r>
              <a:rPr lang="ru-RU" altLang="ru-RU" sz="2200" b="1" dirty="0">
                <a:solidFill>
                  <a:schemeClr val="tx1"/>
                </a:solidFill>
                <a:latin typeface="Times New Roman" panose="02020603050405020304" pitchFamily="18" charset="0"/>
                <a:ea typeface="MS PGothic" pitchFamily="34" charset="-128"/>
                <a:cs typeface="Times New Roman" panose="02020603050405020304" pitchFamily="18" charset="0"/>
              </a:rPr>
              <a:t/>
            </a:r>
            <a:br>
              <a:rPr lang="ru-RU" altLang="ru-RU" sz="2200" b="1" dirty="0">
                <a:solidFill>
                  <a:schemeClr val="tx1"/>
                </a:solidFill>
                <a:latin typeface="Times New Roman" panose="02020603050405020304" pitchFamily="18" charset="0"/>
                <a:ea typeface="MS PGothic" pitchFamily="34" charset="-128"/>
                <a:cs typeface="Times New Roman" panose="02020603050405020304" pitchFamily="18" charset="0"/>
              </a:rPr>
            </a:br>
            <a:r>
              <a:rPr lang="ru-RU" sz="3100" b="0" dirty="0" err="1">
                <a:effectLst/>
                <a:latin typeface="Times New Roman" panose="02020603050405020304" pitchFamily="18" charset="0"/>
                <a:cs typeface="Times New Roman" panose="02020603050405020304" pitchFamily="18" charset="0"/>
              </a:rPr>
              <a:t>Оптикалық</a:t>
            </a:r>
            <a:r>
              <a:rPr lang="ru-RU" sz="3100" b="0" dirty="0">
                <a:effectLst/>
                <a:latin typeface="Times New Roman" panose="02020603050405020304" pitchFamily="18" charset="0"/>
                <a:cs typeface="Times New Roman" panose="02020603050405020304" pitchFamily="18" charset="0"/>
              </a:rPr>
              <a:t> </a:t>
            </a:r>
            <a:r>
              <a:rPr lang="ru-RU" sz="3100" b="0" dirty="0" err="1">
                <a:effectLst/>
                <a:latin typeface="Times New Roman" panose="02020603050405020304" pitchFamily="18" charset="0"/>
                <a:cs typeface="Times New Roman" panose="02020603050405020304" pitchFamily="18" charset="0"/>
              </a:rPr>
              <a:t>талшықты</a:t>
            </a:r>
            <a:r>
              <a:rPr lang="ru-RU" sz="3100" b="0" dirty="0">
                <a:effectLst/>
                <a:latin typeface="Times New Roman" panose="02020603050405020304" pitchFamily="18" charset="0"/>
                <a:cs typeface="Times New Roman" panose="02020603050405020304" pitchFamily="18" charset="0"/>
              </a:rPr>
              <a:t> кабель </a:t>
            </a:r>
            <a:r>
              <a:rPr lang="ru-RU" sz="3100" b="0" dirty="0" err="1">
                <a:effectLst/>
                <a:latin typeface="Times New Roman" panose="02020603050405020304" pitchFamily="18" charset="0"/>
                <a:cs typeface="Times New Roman" panose="02020603050405020304" pitchFamily="18" charset="0"/>
              </a:rPr>
              <a:t>шаруашылығы</a:t>
            </a:r>
            <a:r>
              <a:rPr lang="ru-RU" sz="3100" b="0" dirty="0">
                <a:effectLst/>
                <a:latin typeface="Times New Roman" panose="02020603050405020304" pitchFamily="18" charset="0"/>
                <a:cs typeface="Times New Roman" panose="02020603050405020304" pitchFamily="18" charset="0"/>
              </a:rPr>
              <a:t> бар </a:t>
            </a:r>
            <a:r>
              <a:rPr lang="ru-RU" sz="3100" b="0" dirty="0" err="1">
                <a:effectLst/>
                <a:latin typeface="Times New Roman" panose="02020603050405020304" pitchFamily="18" charset="0"/>
                <a:cs typeface="Times New Roman" panose="02020603050405020304" pitchFamily="18" charset="0"/>
              </a:rPr>
              <a:t>ортаны</a:t>
            </a:r>
            <a:r>
              <a:rPr lang="ru-RU" sz="3100" b="0" dirty="0">
                <a:effectLst/>
                <a:latin typeface="Times New Roman" panose="02020603050405020304" pitchFamily="18" charset="0"/>
                <a:cs typeface="Times New Roman" panose="02020603050405020304" pitchFamily="18" charset="0"/>
              </a:rPr>
              <a:t> </a:t>
            </a:r>
            <a:r>
              <a:rPr lang="ru-RU" sz="3100" b="0" dirty="0" err="1">
                <a:effectLst/>
                <a:latin typeface="Times New Roman" panose="02020603050405020304" pitchFamily="18" charset="0"/>
                <a:cs typeface="Times New Roman" panose="02020603050405020304" pitchFamily="18" charset="0"/>
              </a:rPr>
              <a:t>жобалау</a:t>
            </a:r>
            <a:endParaRPr lang="ru-RU" altLang="ru-RU" sz="3100" b="1" dirty="0">
              <a:solidFill>
                <a:schemeClr val="tx1"/>
              </a:solidFill>
              <a:latin typeface="Times New Roman" panose="02020603050405020304" pitchFamily="18" charset="0"/>
              <a:ea typeface="MS PGothic" pitchFamily="34" charset="-128"/>
              <a:cs typeface="Times New Roman" panose="02020603050405020304" pitchFamily="18" charset="0"/>
            </a:endParaRPr>
          </a:p>
        </p:txBody>
      </p:sp>
      <p:pic>
        <p:nvPicPr>
          <p:cNvPr id="6758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b="3459"/>
          <a:stretch>
            <a:fillRect/>
          </a:stretch>
        </p:blipFill>
        <p:spPr bwMode="auto">
          <a:xfrm>
            <a:off x="1331913" y="1628775"/>
            <a:ext cx="6286500" cy="492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88"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2350" y="1657350"/>
            <a:ext cx="6907213" cy="508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600104"/>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normAutofit/>
          </a:bodyPr>
          <a:lstStyle/>
          <a:p>
            <a:pPr eaLnBrk="1" hangingPunct="1"/>
            <a:r>
              <a:rPr lang="ru-RU" sz="3200" dirty="0">
                <a:effectLst/>
                <a:latin typeface="Times New Roman" panose="02020603050405020304" pitchFamily="18" charset="0"/>
                <a:cs typeface="Times New Roman" panose="02020603050405020304" pitchFamily="18" charset="0"/>
              </a:rPr>
              <a:t>1. </a:t>
            </a:r>
            <a:r>
              <a:rPr lang="ru-RU" sz="3200" dirty="0" err="1">
                <a:effectLst/>
                <a:latin typeface="Times New Roman" panose="02020603050405020304" pitchFamily="18" charset="0"/>
                <a:cs typeface="Times New Roman" panose="02020603050405020304" pitchFamily="18" charset="0"/>
              </a:rPr>
              <a:t>Желіге</a:t>
            </a:r>
            <a:r>
              <a:rPr lang="ru-RU" sz="3200" dirty="0">
                <a:effectLst/>
                <a:latin typeface="Times New Roman" panose="02020603050405020304" pitchFamily="18" charset="0"/>
                <a:cs typeface="Times New Roman" panose="02020603050405020304" pitchFamily="18" charset="0"/>
              </a:rPr>
              <a:t> </a:t>
            </a:r>
            <a:r>
              <a:rPr lang="ru-RU" sz="3200" dirty="0" err="1">
                <a:effectLst/>
                <a:latin typeface="Times New Roman" panose="02020603050405020304" pitchFamily="18" charset="0"/>
                <a:cs typeface="Times New Roman" panose="02020603050405020304" pitchFamily="18" charset="0"/>
              </a:rPr>
              <a:t>қосылу</a:t>
            </a:r>
            <a:r>
              <a:rPr lang="ru-RU" sz="3200" dirty="0">
                <a:effectLst/>
                <a:latin typeface="Times New Roman" panose="02020603050405020304" pitchFamily="18" charset="0"/>
                <a:cs typeface="Times New Roman" panose="02020603050405020304" pitchFamily="18" charset="0"/>
              </a:rPr>
              <a:t> </a:t>
            </a:r>
            <a:endParaRPr lang="ru-RU" sz="3200" dirty="0">
              <a:solidFill>
                <a:srgbClr val="00B0F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3221210"/>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pPr defTabSz="812800"/>
            <a:r>
              <a:rPr lang="ru-RU" sz="2000" b="0" dirty="0" err="1">
                <a:effectLst/>
                <a:latin typeface="Times New Roman" panose="02020603050405020304" pitchFamily="18" charset="0"/>
                <a:cs typeface="Times New Roman" panose="02020603050405020304" pitchFamily="18" charset="0"/>
              </a:rPr>
              <a:t>Оптикалық</a:t>
            </a:r>
            <a:r>
              <a:rPr lang="ru-RU" sz="2000" b="0" dirty="0">
                <a:effectLst/>
                <a:latin typeface="Times New Roman" panose="02020603050405020304" pitchFamily="18" charset="0"/>
                <a:cs typeface="Times New Roman" panose="02020603050405020304" pitchFamily="18" charset="0"/>
              </a:rPr>
              <a:t> </a:t>
            </a:r>
            <a:r>
              <a:rPr lang="ru-RU" sz="2000" b="0" dirty="0" err="1">
                <a:effectLst/>
                <a:latin typeface="Times New Roman" panose="02020603050405020304" pitchFamily="18" charset="0"/>
                <a:cs typeface="Times New Roman" panose="02020603050405020304" pitchFamily="18" charset="0"/>
              </a:rPr>
              <a:t>талшықты</a:t>
            </a:r>
            <a:r>
              <a:rPr lang="ru-RU" sz="2000" b="0" dirty="0">
                <a:effectLst/>
                <a:latin typeface="Times New Roman" panose="02020603050405020304" pitchFamily="18" charset="0"/>
                <a:cs typeface="Times New Roman" panose="02020603050405020304" pitchFamily="18" charset="0"/>
              </a:rPr>
              <a:t> </a:t>
            </a:r>
            <a:r>
              <a:rPr lang="ru-RU" sz="2000" b="0" dirty="0" err="1">
                <a:effectLst/>
                <a:latin typeface="Times New Roman" panose="02020603050405020304" pitchFamily="18" charset="0"/>
                <a:cs typeface="Times New Roman" panose="02020603050405020304" pitchFamily="18" charset="0"/>
              </a:rPr>
              <a:t>кабельдер</a:t>
            </a:r>
            <a:r>
              <a:rPr lang="ru-RU" altLang="ru-RU" sz="1800" b="1" dirty="0">
                <a:solidFill>
                  <a:schemeClr val="tx1"/>
                </a:solidFill>
                <a:latin typeface="Arial" pitchFamily="34" charset="0"/>
                <a:ea typeface="MS PGothic" pitchFamily="34" charset="-128"/>
              </a:rPr>
              <a:t/>
            </a:r>
            <a:br>
              <a:rPr lang="ru-RU" altLang="ru-RU" sz="1800" b="1" dirty="0">
                <a:solidFill>
                  <a:schemeClr val="tx1"/>
                </a:solidFill>
                <a:latin typeface="Arial" pitchFamily="34" charset="0"/>
                <a:ea typeface="MS PGothic" pitchFamily="34" charset="-128"/>
              </a:rPr>
            </a:br>
            <a:r>
              <a:rPr lang="ru-RU" b="0" dirty="0" err="1">
                <a:effectLst/>
                <a:latin typeface="Times New Roman" panose="02020603050405020304" pitchFamily="18" charset="0"/>
                <a:cs typeface="Times New Roman" panose="02020603050405020304" pitchFamily="18" charset="0"/>
              </a:rPr>
              <a:t>Оптикалық</a:t>
            </a:r>
            <a:r>
              <a:rPr lang="ru-RU" b="0" dirty="0">
                <a:effectLst/>
                <a:latin typeface="Times New Roman" panose="02020603050405020304" pitchFamily="18" charset="0"/>
                <a:cs typeface="Times New Roman" panose="02020603050405020304" pitchFamily="18" charset="0"/>
              </a:rPr>
              <a:t> </a:t>
            </a:r>
            <a:r>
              <a:rPr lang="ru-RU" b="0" dirty="0" err="1">
                <a:effectLst/>
                <a:latin typeface="Times New Roman" panose="02020603050405020304" pitchFamily="18" charset="0"/>
                <a:cs typeface="Times New Roman" panose="02020603050405020304" pitchFamily="18" charset="0"/>
              </a:rPr>
              <a:t>талшықты</a:t>
            </a:r>
            <a:r>
              <a:rPr lang="ru-RU" b="0" dirty="0">
                <a:effectLst/>
                <a:latin typeface="Times New Roman" panose="02020603050405020304" pitchFamily="18" charset="0"/>
                <a:cs typeface="Times New Roman" panose="02020603050405020304" pitchFamily="18" charset="0"/>
              </a:rPr>
              <a:t> </a:t>
            </a:r>
            <a:r>
              <a:rPr lang="ru-RU" b="0" dirty="0" err="1">
                <a:effectLst/>
                <a:latin typeface="Times New Roman" panose="02020603050405020304" pitchFamily="18" charset="0"/>
                <a:cs typeface="Times New Roman" panose="02020603050405020304" pitchFamily="18" charset="0"/>
              </a:rPr>
              <a:t>кабельдердің</a:t>
            </a:r>
            <a:r>
              <a:rPr lang="ru-RU" b="0" dirty="0">
                <a:effectLst/>
                <a:latin typeface="Times New Roman" panose="02020603050405020304" pitchFamily="18" charset="0"/>
                <a:cs typeface="Times New Roman" panose="02020603050405020304" pitchFamily="18" charset="0"/>
              </a:rPr>
              <a:t> </a:t>
            </a:r>
            <a:r>
              <a:rPr lang="ru-RU" b="0" dirty="0" err="1">
                <a:effectLst/>
                <a:latin typeface="Times New Roman" panose="02020603050405020304" pitchFamily="18" charset="0"/>
                <a:cs typeface="Times New Roman" panose="02020603050405020304" pitchFamily="18" charset="0"/>
              </a:rPr>
              <a:t>түрлері</a:t>
            </a:r>
            <a:endParaRPr lang="ru-RU" altLang="ru-RU" sz="3200" b="1" dirty="0">
              <a:solidFill>
                <a:schemeClr val="tx1"/>
              </a:solidFill>
              <a:latin typeface="Times New Roman" panose="02020603050405020304" pitchFamily="18" charset="0"/>
              <a:ea typeface="MS PGothic" pitchFamily="34" charset="-128"/>
              <a:cs typeface="Times New Roman" panose="02020603050405020304" pitchFamily="18" charset="0"/>
            </a:endParaRPr>
          </a:p>
        </p:txBody>
      </p:sp>
      <p:pic>
        <p:nvPicPr>
          <p:cNvPr id="6963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2888" y="1773238"/>
            <a:ext cx="4953000" cy="450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3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r="6291"/>
          <a:stretch>
            <a:fillRect/>
          </a:stretch>
        </p:blipFill>
        <p:spPr bwMode="auto">
          <a:xfrm>
            <a:off x="5210175" y="1760538"/>
            <a:ext cx="3708400" cy="450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0887074"/>
      </p:ext>
    </p:extLst>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a:bodyPr>
          <a:lstStyle/>
          <a:p>
            <a:pPr defTabSz="812800"/>
            <a:r>
              <a:rPr lang="ru-RU" sz="2000" b="0" dirty="0" err="1">
                <a:effectLst/>
                <a:latin typeface="Times New Roman" panose="02020603050405020304" pitchFamily="18" charset="0"/>
                <a:cs typeface="Times New Roman" panose="02020603050405020304" pitchFamily="18" charset="0"/>
              </a:rPr>
              <a:t>Оптикалық</a:t>
            </a:r>
            <a:r>
              <a:rPr lang="ru-RU" sz="2000" b="0" dirty="0">
                <a:effectLst/>
                <a:latin typeface="Times New Roman" panose="02020603050405020304" pitchFamily="18" charset="0"/>
                <a:cs typeface="Times New Roman" panose="02020603050405020304" pitchFamily="18" charset="0"/>
              </a:rPr>
              <a:t> </a:t>
            </a:r>
            <a:r>
              <a:rPr lang="ru-RU" sz="2000" b="0" dirty="0" err="1">
                <a:effectLst/>
                <a:latin typeface="Times New Roman" panose="02020603050405020304" pitchFamily="18" charset="0"/>
                <a:cs typeface="Times New Roman" panose="02020603050405020304" pitchFamily="18" charset="0"/>
              </a:rPr>
              <a:t>талшықты</a:t>
            </a:r>
            <a:r>
              <a:rPr lang="ru-RU" sz="2000" b="0" dirty="0">
                <a:effectLst/>
                <a:latin typeface="Times New Roman" panose="02020603050405020304" pitchFamily="18" charset="0"/>
                <a:cs typeface="Times New Roman" panose="02020603050405020304" pitchFamily="18" charset="0"/>
              </a:rPr>
              <a:t> </a:t>
            </a:r>
            <a:r>
              <a:rPr lang="ru-RU" sz="2000" b="0" dirty="0" err="1">
                <a:effectLst/>
                <a:latin typeface="Times New Roman" panose="02020603050405020304" pitchFamily="18" charset="0"/>
                <a:cs typeface="Times New Roman" panose="02020603050405020304" pitchFamily="18" charset="0"/>
              </a:rPr>
              <a:t>кабельдер</a:t>
            </a:r>
            <a:r>
              <a:rPr lang="ru-RU" altLang="ru-RU" sz="1800" b="1" dirty="0">
                <a:solidFill>
                  <a:schemeClr val="tx1"/>
                </a:solidFill>
                <a:latin typeface="Arial" pitchFamily="34" charset="0"/>
                <a:ea typeface="MS PGothic" pitchFamily="34" charset="-128"/>
              </a:rPr>
              <a:t/>
            </a:r>
            <a:br>
              <a:rPr lang="ru-RU" altLang="ru-RU" sz="1800" b="1" dirty="0">
                <a:solidFill>
                  <a:schemeClr val="tx1"/>
                </a:solidFill>
                <a:latin typeface="Arial" pitchFamily="34" charset="0"/>
                <a:ea typeface="MS PGothic" pitchFamily="34" charset="-128"/>
              </a:rPr>
            </a:br>
            <a:r>
              <a:rPr lang="ru-RU" b="0" dirty="0" err="1">
                <a:effectLst/>
                <a:latin typeface="Times New Roman" panose="02020603050405020304" pitchFamily="18" charset="0"/>
                <a:cs typeface="Times New Roman" panose="02020603050405020304" pitchFamily="18" charset="0"/>
              </a:rPr>
              <a:t>Желілік</a:t>
            </a:r>
            <a:r>
              <a:rPr lang="ru-RU" b="0" dirty="0">
                <a:effectLst/>
                <a:latin typeface="Times New Roman" panose="02020603050405020304" pitchFamily="18" charset="0"/>
                <a:cs typeface="Times New Roman" panose="02020603050405020304" pitchFamily="18" charset="0"/>
              </a:rPr>
              <a:t> </a:t>
            </a:r>
            <a:r>
              <a:rPr lang="ru-RU" b="0" dirty="0" err="1">
                <a:effectLst/>
                <a:latin typeface="Times New Roman" panose="02020603050405020304" pitchFamily="18" charset="0"/>
                <a:cs typeface="Times New Roman" panose="02020603050405020304" pitchFamily="18" charset="0"/>
              </a:rPr>
              <a:t>оптоталшықты</a:t>
            </a:r>
            <a:r>
              <a:rPr lang="ru-RU" b="0" dirty="0">
                <a:effectLst/>
                <a:latin typeface="Times New Roman" panose="02020603050405020304" pitchFamily="18" charset="0"/>
                <a:cs typeface="Times New Roman" panose="02020603050405020304" pitchFamily="18" charset="0"/>
              </a:rPr>
              <a:t> </a:t>
            </a:r>
            <a:r>
              <a:rPr lang="ru-RU" b="0" dirty="0" err="1">
                <a:effectLst/>
                <a:latin typeface="Times New Roman" panose="02020603050405020304" pitchFamily="18" charset="0"/>
                <a:cs typeface="Times New Roman" panose="02020603050405020304" pitchFamily="18" charset="0"/>
              </a:rPr>
              <a:t>қосқыштар</a:t>
            </a:r>
            <a:endParaRPr lang="ru-RU" altLang="ru-RU" sz="3200" b="1" dirty="0">
              <a:solidFill>
                <a:schemeClr val="tx1"/>
              </a:solidFill>
              <a:latin typeface="Times New Roman" panose="02020603050405020304" pitchFamily="18" charset="0"/>
              <a:ea typeface="MS PGothic" pitchFamily="34" charset="-128"/>
              <a:cs typeface="Times New Roman" panose="02020603050405020304" pitchFamily="18" charset="0"/>
            </a:endParaRPr>
          </a:p>
        </p:txBody>
      </p:sp>
      <p:pic>
        <p:nvPicPr>
          <p:cNvPr id="71683" name="Content Placeholder 1"/>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476375" y="1741488"/>
            <a:ext cx="6269038" cy="5086350"/>
          </a:xfrm>
        </p:spPr>
      </p:pic>
    </p:spTree>
    <p:extLst>
      <p:ext uri="{BB962C8B-B14F-4D97-AF65-F5344CB8AC3E}">
        <p14:creationId xmlns:p14="http://schemas.microsoft.com/office/powerpoint/2010/main" val="2526982948"/>
      </p:ext>
    </p:extLst>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WordArt 8"/>
          <p:cNvSpPr>
            <a:spLocks noChangeArrowheads="1" noChangeShapeType="1" noTextEdit="1"/>
          </p:cNvSpPr>
          <p:nvPr/>
        </p:nvSpPr>
        <p:spPr bwMode="auto">
          <a:xfrm>
            <a:off x="611188" y="2060575"/>
            <a:ext cx="7993062" cy="2016125"/>
          </a:xfrm>
          <a:prstGeom prst="rect">
            <a:avLst/>
          </a:prstGeom>
        </p:spPr>
        <p:txBody>
          <a:bodyPr wrap="none" fromWordArt="1">
            <a:prstTxWarp prst="textPlain">
              <a:avLst>
                <a:gd name="adj" fmla="val 50000"/>
              </a:avLst>
            </a:prstTxWarp>
          </a:bodyPr>
          <a:lstStyle/>
          <a:p>
            <a:pPr algn="ctr"/>
            <a:r>
              <a:rPr lang="kk-KZ"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Назарларыңызға Рахмет</a:t>
            </a:r>
            <a:endParaRPr lang="ru-RU"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7113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868" y="1259382"/>
            <a:ext cx="8733677" cy="5131370"/>
          </a:xfrm>
        </p:spPr>
        <p:txBody>
          <a:bodyPr>
            <a:normAutofit fontScale="85000" lnSpcReduction="20000"/>
          </a:bodyPr>
          <a:lstStyle/>
          <a:p>
            <a:pPr marL="0" indent="0">
              <a:lnSpc>
                <a:spcPct val="100000"/>
              </a:lnSpc>
              <a:spcBef>
                <a:spcPts val="600"/>
              </a:spcBef>
              <a:buNone/>
            </a:pPr>
            <a:r>
              <a:rPr lang="ru-RU" sz="2100" dirty="0" err="1">
                <a:latin typeface="Times New Roman" panose="02020603050405020304" pitchFamily="18" charset="0"/>
                <a:cs typeface="Times New Roman" panose="02020603050405020304" pitchFamily="18" charset="0"/>
              </a:rPr>
              <a:t>Ұялы</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телефондар</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белгілі</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бір</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географиялық</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аудандарда</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орналасқан</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мұнараларда</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орнатылған</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антенналарға</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дауыс</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сигналдарын</a:t>
            </a:r>
            <a:r>
              <a:rPr lang="ru-RU" sz="2100" dirty="0">
                <a:latin typeface="Times New Roman" panose="02020603050405020304" pitchFamily="18" charset="0"/>
                <a:cs typeface="Times New Roman" panose="02020603050405020304" pitchFamily="18" charset="0"/>
              </a:rPr>
              <a:t> беру </a:t>
            </a:r>
            <a:r>
              <a:rPr lang="ru-RU" sz="2100" dirty="0" err="1">
                <a:latin typeface="Times New Roman" panose="02020603050405020304" pitchFamily="18" charset="0"/>
                <a:cs typeface="Times New Roman" panose="02020603050405020304" pitchFamily="18" charset="0"/>
              </a:rPr>
              <a:t>үшін</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радиотолқындарды</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пайдаланады</a:t>
            </a:r>
            <a:r>
              <a:rPr lang="ru-RU" sz="2100" dirty="0">
                <a:latin typeface="Times New Roman" panose="02020603050405020304" pitchFamily="18" charset="0"/>
                <a:cs typeface="Times New Roman" panose="02020603050405020304" pitchFamily="18" charset="0"/>
              </a:rPr>
              <a:t>.</a:t>
            </a:r>
          </a:p>
          <a:p>
            <a:pPr>
              <a:lnSpc>
                <a:spcPct val="100000"/>
              </a:lnSpc>
              <a:spcBef>
                <a:spcPts val="600"/>
              </a:spcBef>
            </a:pPr>
            <a:endParaRPr lang="ru-RU" sz="2100" dirty="0">
              <a:latin typeface="Times New Roman" panose="02020603050405020304" pitchFamily="18" charset="0"/>
              <a:cs typeface="Times New Roman" panose="02020603050405020304" pitchFamily="18" charset="0"/>
            </a:endParaRPr>
          </a:p>
          <a:p>
            <a:pPr>
              <a:lnSpc>
                <a:spcPct val="100000"/>
              </a:lnSpc>
              <a:spcBef>
                <a:spcPts val="600"/>
              </a:spcBef>
            </a:pPr>
            <a:endParaRPr lang="ru-RU" sz="1600" dirty="0"/>
          </a:p>
          <a:p>
            <a:pPr>
              <a:lnSpc>
                <a:spcPct val="100000"/>
              </a:lnSpc>
              <a:spcBef>
                <a:spcPts val="600"/>
              </a:spcBef>
            </a:pPr>
            <a:endParaRPr lang="ru-RU" sz="1600" dirty="0"/>
          </a:p>
          <a:p>
            <a:pPr>
              <a:lnSpc>
                <a:spcPct val="100000"/>
              </a:lnSpc>
              <a:spcBef>
                <a:spcPts val="600"/>
              </a:spcBef>
            </a:pPr>
            <a:endParaRPr lang="ru-RU" sz="1600" dirty="0"/>
          </a:p>
          <a:p>
            <a:pPr>
              <a:lnSpc>
                <a:spcPct val="100000"/>
              </a:lnSpc>
              <a:spcBef>
                <a:spcPts val="600"/>
              </a:spcBef>
            </a:pPr>
            <a:endParaRPr lang="ru-RU" sz="1600" dirty="0"/>
          </a:p>
          <a:p>
            <a:pPr>
              <a:lnSpc>
                <a:spcPct val="100000"/>
              </a:lnSpc>
              <a:spcBef>
                <a:spcPts val="600"/>
              </a:spcBef>
            </a:pPr>
            <a:endParaRPr lang="en-US" sz="1600" dirty="0"/>
          </a:p>
          <a:p>
            <a:pPr>
              <a:lnSpc>
                <a:spcPct val="100000"/>
              </a:lnSpc>
              <a:spcBef>
                <a:spcPts val="600"/>
              </a:spcBef>
            </a:pPr>
            <a:endParaRPr lang="ru-RU" sz="1600" dirty="0"/>
          </a:p>
          <a:p>
            <a:pPr>
              <a:lnSpc>
                <a:spcPct val="100000"/>
              </a:lnSpc>
              <a:spcBef>
                <a:spcPts val="600"/>
              </a:spcBef>
            </a:pPr>
            <a:endParaRPr lang="ru-RU" sz="1600" dirty="0"/>
          </a:p>
          <a:p>
            <a:pPr>
              <a:lnSpc>
                <a:spcPct val="100000"/>
              </a:lnSpc>
              <a:spcBef>
                <a:spcPts val="600"/>
              </a:spcBef>
            </a:pPr>
            <a:endParaRPr lang="ru-RU" sz="1600" dirty="0"/>
          </a:p>
          <a:p>
            <a:pPr>
              <a:lnSpc>
                <a:spcPct val="100000"/>
              </a:lnSpc>
              <a:spcBef>
                <a:spcPts val="600"/>
              </a:spcBef>
            </a:pPr>
            <a:endParaRPr lang="ru-RU" sz="1600" dirty="0"/>
          </a:p>
          <a:p>
            <a:pPr>
              <a:lnSpc>
                <a:spcPct val="100000"/>
              </a:lnSpc>
              <a:spcBef>
                <a:spcPts val="600"/>
              </a:spcBef>
            </a:pPr>
            <a:endParaRPr lang="ru-RU" sz="1600" dirty="0"/>
          </a:p>
          <a:p>
            <a:pPr>
              <a:lnSpc>
                <a:spcPct val="100000"/>
              </a:lnSpc>
              <a:spcBef>
                <a:spcPts val="600"/>
              </a:spcBef>
            </a:pPr>
            <a:endParaRPr lang="ru-RU" sz="1600" dirty="0"/>
          </a:p>
          <a:p>
            <a:pPr>
              <a:lnSpc>
                <a:spcPct val="100000"/>
              </a:lnSpc>
              <a:spcBef>
                <a:spcPts val="600"/>
              </a:spcBef>
            </a:pPr>
            <a:r>
              <a:rPr lang="en-US" sz="2100" dirty="0">
                <a:latin typeface="Times New Roman" panose="02020603050405020304" pitchFamily="18" charset="0"/>
                <a:cs typeface="Times New Roman" panose="02020603050405020304" pitchFamily="18" charset="0"/>
              </a:rPr>
              <a:t>3G, 4G </a:t>
            </a:r>
            <a:r>
              <a:rPr lang="ru-RU" sz="2100" dirty="0" err="1">
                <a:latin typeface="Times New Roman" panose="02020603050405020304" pitchFamily="18" charset="0"/>
                <a:cs typeface="Times New Roman" panose="02020603050405020304" pitchFamily="18" charset="0"/>
              </a:rPr>
              <a:t>және</a:t>
            </a:r>
            <a:r>
              <a:rPr lang="ru-RU" sz="2100" dirty="0">
                <a:latin typeface="Times New Roman" panose="02020603050405020304" pitchFamily="18" charset="0"/>
                <a:cs typeface="Times New Roman" panose="02020603050405020304" pitchFamily="18" charset="0"/>
              </a:rPr>
              <a:t> 4</a:t>
            </a:r>
            <a:r>
              <a:rPr lang="en-US" sz="2100" dirty="0">
                <a:latin typeface="Times New Roman" panose="02020603050405020304" pitchFamily="18" charset="0"/>
                <a:cs typeface="Times New Roman" panose="02020603050405020304" pitchFamily="18" charset="0"/>
              </a:rPr>
              <a:t>G-LTE </a:t>
            </a:r>
            <a:r>
              <a:rPr lang="ru-RU" sz="2100" dirty="0" err="1">
                <a:latin typeface="Times New Roman" panose="02020603050405020304" pitchFamily="18" charset="0"/>
                <a:cs typeface="Times New Roman" panose="02020603050405020304" pitchFamily="18" charset="0"/>
              </a:rPr>
              <a:t>қысқартулары</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деректерді</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жылдам</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жіберу</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үшін</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оңтайландырылған</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жетілдірілген</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ұялы</a:t>
            </a:r>
            <a:r>
              <a:rPr lang="ru-RU" sz="2100" dirty="0">
                <a:latin typeface="Times New Roman" panose="02020603050405020304" pitchFamily="18" charset="0"/>
                <a:cs typeface="Times New Roman" panose="02020603050405020304" pitchFamily="18" charset="0"/>
              </a:rPr>
              <a:t> телефон </a:t>
            </a:r>
            <a:r>
              <a:rPr lang="ru-RU" sz="2100" dirty="0" err="1">
                <a:latin typeface="Times New Roman" panose="02020603050405020304" pitchFamily="18" charset="0"/>
                <a:cs typeface="Times New Roman" panose="02020603050405020304" pitchFamily="18" charset="0"/>
              </a:rPr>
              <a:t>желілерін</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сипаттау</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үшін</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қолданылады</a:t>
            </a:r>
            <a:r>
              <a:rPr lang="ru-RU" sz="2100" dirty="0">
                <a:latin typeface="Times New Roman" panose="02020603050405020304" pitchFamily="18" charset="0"/>
                <a:cs typeface="Times New Roman" panose="02020603050405020304" pitchFamily="18" charset="0"/>
              </a:rPr>
              <a:t>. </a:t>
            </a:r>
          </a:p>
          <a:p>
            <a:pPr>
              <a:lnSpc>
                <a:spcPct val="100000"/>
              </a:lnSpc>
              <a:spcBef>
                <a:spcPts val="600"/>
              </a:spcBef>
            </a:pPr>
            <a:r>
              <a:rPr lang="ru-RU" sz="2100" dirty="0" err="1">
                <a:latin typeface="Times New Roman" panose="02020603050405020304" pitchFamily="18" charset="0"/>
                <a:cs typeface="Times New Roman" panose="02020603050405020304" pitchFamily="18" charset="0"/>
              </a:rPr>
              <a:t>Смартфондар</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пайдаланатын</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басқа</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желілер</a:t>
            </a:r>
            <a:r>
              <a:rPr lang="ru-RU" sz="2100" dirty="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GPS, Wi-Fi, Bluetooth </a:t>
            </a:r>
            <a:r>
              <a:rPr lang="ru-RU" sz="2100" dirty="0" err="1">
                <a:latin typeface="Times New Roman" panose="02020603050405020304" pitchFamily="18" charset="0"/>
                <a:cs typeface="Times New Roman" panose="02020603050405020304" pitchFamily="18" charset="0"/>
              </a:rPr>
              <a:t>және</a:t>
            </a:r>
            <a:r>
              <a:rPr lang="ru-RU" sz="2100" dirty="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NFC </a:t>
            </a:r>
            <a:r>
              <a:rPr lang="ru-RU" sz="2100" dirty="0" err="1">
                <a:latin typeface="Times New Roman" panose="02020603050405020304" pitchFamily="18" charset="0"/>
                <a:cs typeface="Times New Roman" panose="02020603050405020304" pitchFamily="18" charset="0"/>
              </a:rPr>
              <a:t>қамтиды</a:t>
            </a:r>
            <a:r>
              <a:rPr lang="ru-RU" sz="2100" dirty="0">
                <a:latin typeface="Times New Roman" panose="02020603050405020304" pitchFamily="18" charset="0"/>
                <a:cs typeface="Times New Roman" panose="02020603050405020304" pitchFamily="18" charset="0"/>
              </a:rPr>
              <a:t>. </a:t>
            </a:r>
          </a:p>
        </p:txBody>
      </p:sp>
      <p:sp>
        <p:nvSpPr>
          <p:cNvPr id="21505" name="Rectangle 2"/>
          <p:cNvSpPr>
            <a:spLocks noGrp="1" noChangeArrowheads="1"/>
          </p:cNvSpPr>
          <p:nvPr>
            <p:ph type="title"/>
          </p:nvPr>
        </p:nvSpPr>
        <p:spPr>
          <a:xfrm>
            <a:off x="445906" y="104999"/>
            <a:ext cx="8229600" cy="817892"/>
          </a:xfrm>
        </p:spPr>
        <p:txBody>
          <a:bodyPr>
            <a:normAutofit fontScale="90000"/>
          </a:bodyPr>
          <a:lstStyle/>
          <a:p>
            <a:r>
              <a:rPr dirty="0"/>
              <a:t/>
            </a:r>
            <a:br>
              <a:rPr dirty="0"/>
            </a:br>
            <a:r>
              <a:rPr lang="kk-KZ" dirty="0"/>
              <a:t>  </a:t>
            </a:r>
            <a:r>
              <a:rPr lang="ru-RU" sz="3100" dirty="0" err="1">
                <a:latin typeface="Times New Roman" panose="02020603050405020304" pitchFamily="18" charset="0"/>
                <a:cs typeface="Times New Roman" panose="02020603050405020304" pitchFamily="18" charset="0"/>
              </a:rPr>
              <a:t>Желіге</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қосылу</a:t>
            </a:r>
            <a:r>
              <a:rPr sz="3100" dirty="0">
                <a:latin typeface="Times New Roman" panose="02020603050405020304" pitchFamily="18" charset="0"/>
                <a:cs typeface="Times New Roman" panose="02020603050405020304" pitchFamily="18" charset="0"/>
              </a:rPr>
              <a:t/>
            </a:r>
            <a:br>
              <a:rPr sz="3100" dirty="0">
                <a:latin typeface="Times New Roman" panose="02020603050405020304" pitchFamily="18" charset="0"/>
                <a:cs typeface="Times New Roman" panose="02020603050405020304" pitchFamily="18" charset="0"/>
              </a:rPr>
            </a:br>
            <a:r>
              <a:rPr lang="kk-KZ" sz="3100" dirty="0">
                <a:latin typeface="Times New Roman" panose="02020603050405020304" pitchFamily="18" charset="0"/>
                <a:cs typeface="Times New Roman" panose="02020603050405020304" pitchFamily="18" charset="0"/>
              </a:rPr>
              <a:t>Желі әр жерде</a:t>
            </a:r>
            <a:endParaRPr lang="ru-RU" sz="31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426137" y="1932365"/>
            <a:ext cx="6755837" cy="2877141"/>
          </a:xfrm>
          <a:prstGeom prst="rect">
            <a:avLst/>
          </a:prstGeom>
        </p:spPr>
      </p:pic>
    </p:spTree>
    <p:extLst>
      <p:ext uri="{BB962C8B-B14F-4D97-AF65-F5344CB8AC3E}">
        <p14:creationId xmlns:p14="http://schemas.microsoft.com/office/powerpoint/2010/main" val="1938225803"/>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5389639" y="3777731"/>
            <a:ext cx="3648584" cy="2534004"/>
          </a:xfrm>
          <a:prstGeom prst="rect">
            <a:avLst/>
          </a:prstGeom>
        </p:spPr>
      </p:pic>
      <p:sp>
        <p:nvSpPr>
          <p:cNvPr id="21505" name="Rectangle 2"/>
          <p:cNvSpPr>
            <a:spLocks noGrp="1" noChangeArrowheads="1"/>
          </p:cNvSpPr>
          <p:nvPr>
            <p:ph type="title"/>
          </p:nvPr>
        </p:nvSpPr>
        <p:spPr/>
        <p:txBody>
          <a:bodyPr>
            <a:normAutofit fontScale="90000"/>
          </a:bodyPr>
          <a:lstStyle/>
          <a:p>
            <a:r>
              <a:rPr lang="kk-KZ" sz="2000" dirty="0"/>
              <a:t>Желіге қосылу</a:t>
            </a:r>
            <a:r>
              <a:rPr sz="2000" dirty="0"/>
              <a:t/>
            </a:r>
            <a:br>
              <a:rPr sz="2000" dirty="0"/>
            </a:br>
            <a:r>
              <a:rPr lang="ru-RU" b="0" dirty="0" err="1">
                <a:effectLst/>
              </a:rPr>
              <a:t>Жергілікті</a:t>
            </a:r>
            <a:r>
              <a:rPr lang="ru-RU" b="0" dirty="0">
                <a:effectLst/>
              </a:rPr>
              <a:t> </a:t>
            </a:r>
            <a:r>
              <a:rPr lang="ru-RU" b="0" dirty="0" err="1">
                <a:effectLst/>
              </a:rPr>
              <a:t>желілік</a:t>
            </a:r>
            <a:r>
              <a:rPr lang="ru-RU" b="0" dirty="0">
                <a:effectLst/>
              </a:rPr>
              <a:t> </a:t>
            </a:r>
            <a:r>
              <a:rPr lang="ru-RU" b="0" dirty="0" err="1">
                <a:effectLst/>
              </a:rPr>
              <a:t>қосылымдар</a:t>
            </a:r>
            <a:endParaRPr lang="ru-RU" dirty="0"/>
          </a:p>
        </p:txBody>
      </p:sp>
      <p:sp>
        <p:nvSpPr>
          <p:cNvPr id="4" name="TextBox 3"/>
          <p:cNvSpPr txBox="1"/>
          <p:nvPr/>
        </p:nvSpPr>
        <p:spPr>
          <a:xfrm>
            <a:off x="105778" y="1386409"/>
            <a:ext cx="8932446" cy="5847755"/>
          </a:xfrm>
          <a:prstGeom prst="rect">
            <a:avLst/>
          </a:prstGeom>
          <a:noFill/>
        </p:spPr>
        <p:txBody>
          <a:bodyPr wrap="square" rtlCol="0">
            <a:spAutoFit/>
          </a:bodyPr>
          <a:lstStyle/>
          <a:p>
            <a:pPr marL="285750" indent="-285750" algn="l">
              <a:lnSpc>
                <a:spcPct val="100000"/>
              </a:lnSpc>
              <a:buClr>
                <a:schemeClr val="accent5">
                  <a:lumMod val="75000"/>
                </a:schemeClr>
              </a:buClr>
              <a:buFont typeface="Wingdings" panose="05000000000000000000" pitchFamily="2" charset="2"/>
              <a:buChar char="§"/>
            </a:pPr>
            <a:r>
              <a:rPr lang="ru-RU" sz="2000" dirty="0" err="1">
                <a:latin typeface="Times New Roman" panose="02020603050405020304" pitchFamily="18" charset="0"/>
                <a:cs typeface="Times New Roman" panose="02020603050405020304" pitchFamily="18" charset="0"/>
              </a:rPr>
              <a:t>Желінің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кейбір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мысалдық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құрамдауыштары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компьютерлер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серверлер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желілік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құрылғылар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кабельдік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табылады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компоненттер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төрт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санатқа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топталуы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мүмкін</a:t>
            </a:r>
            <a:r>
              <a:rPr lang="ru-RU" sz="2000" dirty="0">
                <a:latin typeface="Times New Roman" panose="02020603050405020304" pitchFamily="18" charset="0"/>
                <a:cs typeface="Times New Roman" panose="02020603050405020304" pitchFamily="18" charset="0"/>
              </a:rPr>
              <a:t>: хосты, </a:t>
            </a:r>
            <a:r>
              <a:rPr lang="ru-RU" sz="2000" dirty="0" err="1">
                <a:latin typeface="Times New Roman" panose="02020603050405020304" pitchFamily="18" charset="0"/>
                <a:cs typeface="Times New Roman" panose="02020603050405020304" pitchFamily="18" charset="0"/>
              </a:rPr>
              <a:t>жалпы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перифериялық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құрылғылар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желілік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құрылғылар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желілік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деректер</a:t>
            </a:r>
            <a:r>
              <a:rPr lang="ru-RU" sz="2000" dirty="0">
                <a:latin typeface="Times New Roman" panose="02020603050405020304" pitchFamily="18" charset="0"/>
                <a:cs typeface="Times New Roman" panose="02020603050405020304" pitchFamily="18" charset="0"/>
              </a:rPr>
              <a:t> беру </a:t>
            </a:r>
            <a:r>
              <a:rPr lang="ru-RU" sz="2000" dirty="0" err="1">
                <a:latin typeface="Times New Roman" panose="02020603050405020304" pitchFamily="18" charset="0"/>
                <a:cs typeface="Times New Roman" panose="02020603050405020304" pitchFamily="18" charset="0"/>
              </a:rPr>
              <a:t>ортасы</a:t>
            </a:r>
            <a:r>
              <a:rPr lang="ru-RU" sz="2000" dirty="0">
                <a:latin typeface="Times New Roman" panose="02020603050405020304" pitchFamily="18" charset="0"/>
                <a:cs typeface="Times New Roman" panose="02020603050405020304" pitchFamily="18" charset="0"/>
              </a:rPr>
              <a:t>. </a:t>
            </a:r>
          </a:p>
          <a:p>
            <a:pPr marL="285750" indent="-285750" algn="l">
              <a:lnSpc>
                <a:spcPct val="100000"/>
              </a:lnSpc>
              <a:buClr>
                <a:schemeClr val="accent5">
                  <a:lumMod val="75000"/>
                </a:schemeClr>
              </a:buClr>
              <a:buFont typeface="Wingdings" panose="05000000000000000000" pitchFamily="2" charset="2"/>
              <a:buChar char="§"/>
            </a:pPr>
            <a:endParaRPr lang="ru-RU" sz="1800" dirty="0">
              <a:latin typeface="Times New Roman" panose="02020603050405020304" pitchFamily="18" charset="0"/>
              <a:cs typeface="Times New Roman" panose="02020603050405020304" pitchFamily="18" charset="0"/>
            </a:endParaRPr>
          </a:p>
          <a:p>
            <a:pPr marL="285750" indent="-285750" algn="l">
              <a:lnSpc>
                <a:spcPct val="100000"/>
              </a:lnSpc>
              <a:buClr>
                <a:schemeClr val="accent5">
                  <a:lumMod val="75000"/>
                </a:schemeClr>
              </a:buClr>
              <a:buFont typeface="Wingdings" panose="05000000000000000000" pitchFamily="2" charset="2"/>
              <a:buChar char="§"/>
            </a:pPr>
            <a:r>
              <a:rPr lang="ru-RU" sz="2000" dirty="0" err="1">
                <a:latin typeface="Times New Roman" panose="02020603050405020304" pitchFamily="18" charset="0"/>
                <a:cs typeface="Times New Roman" panose="02020603050405020304" pitchFamily="18" charset="0"/>
              </a:rPr>
              <a:t>Құрылғы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бойынша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ақпаратты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жіберуге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алуға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болатын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үш</a:t>
            </a: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IP </a:t>
            </a:r>
            <a:r>
              <a:rPr lang="ru-RU" sz="2000" dirty="0" err="1">
                <a:latin typeface="Times New Roman" panose="02020603050405020304" pitchFamily="18" charset="0"/>
                <a:cs typeface="Times New Roman" panose="02020603050405020304" pitchFamily="18" charset="0"/>
              </a:rPr>
              <a:t>теңшелім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компоненті</a:t>
            </a:r>
            <a:r>
              <a:rPr lang="ru-RU" sz="2000" dirty="0">
                <a:latin typeface="Times New Roman" panose="02020603050405020304" pitchFamily="18" charset="0"/>
                <a:cs typeface="Times New Roman" panose="02020603050405020304" pitchFamily="18" charset="0"/>
              </a:rPr>
              <a:t> бар: </a:t>
            </a:r>
            <a:r>
              <a:rPr lang="en-US" sz="2000" dirty="0">
                <a:latin typeface="Times New Roman" panose="02020603050405020304" pitchFamily="18" charset="0"/>
                <a:cs typeface="Times New Roman" panose="02020603050405020304" pitchFamily="18" charset="0"/>
              </a:rPr>
              <a:t>IP </a:t>
            </a:r>
            <a:r>
              <a:rPr lang="ru-RU" sz="2000" dirty="0" err="1">
                <a:latin typeface="Times New Roman" panose="02020603050405020304" pitchFamily="18" charset="0"/>
                <a:cs typeface="Times New Roman" panose="02020603050405020304" pitchFamily="18" charset="0"/>
              </a:rPr>
              <a:t>мекенжайы-желідегі</a:t>
            </a:r>
            <a:r>
              <a:rPr lang="ru-RU" sz="2000" dirty="0">
                <a:latin typeface="Times New Roman" panose="02020603050405020304" pitchFamily="18" charset="0"/>
                <a:cs typeface="Times New Roman" panose="02020603050405020304" pitchFamily="18" charset="0"/>
              </a:rPr>
              <a:t> хост </a:t>
            </a:r>
            <a:r>
              <a:rPr lang="ru-RU" sz="2000" dirty="0" err="1">
                <a:latin typeface="Times New Roman" panose="02020603050405020304" pitchFamily="18" charset="0"/>
                <a:cs typeface="Times New Roman" panose="02020603050405020304" pitchFamily="18" charset="0"/>
              </a:rPr>
              <a:t>анықтайды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маскасы</a:t>
            </a:r>
            <a:r>
              <a:rPr lang="ru-RU" sz="2000" dirty="0">
                <a:latin typeface="Times New Roman" panose="02020603050405020304" pitchFamily="18" charset="0"/>
                <a:cs typeface="Times New Roman" panose="02020603050405020304" pitchFamily="18" charset="0"/>
              </a:rPr>
              <a:t>-хост </a:t>
            </a:r>
            <a:r>
              <a:rPr lang="ru-RU" sz="2000" dirty="0" err="1">
                <a:latin typeface="Times New Roman" panose="02020603050405020304" pitchFamily="18" charset="0"/>
                <a:cs typeface="Times New Roman" panose="02020603050405020304" pitchFamily="18" charset="0"/>
              </a:rPr>
              <a:t>қосылған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желіні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анықтайды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негізгі</a:t>
            </a:r>
            <a:r>
              <a:rPr lang="ru-RU" sz="2000" dirty="0">
                <a:latin typeface="Times New Roman" panose="02020603050405020304" pitchFamily="18" charset="0"/>
                <a:cs typeface="Times New Roman" panose="02020603050405020304" pitchFamily="18" charset="0"/>
              </a:rPr>
              <a:t> шлюз-</a:t>
            </a:r>
            <a:r>
              <a:rPr lang="ru-RU" sz="2000" dirty="0" err="1">
                <a:latin typeface="Times New Roman" panose="02020603050405020304" pitchFamily="18" charset="0"/>
                <a:cs typeface="Times New Roman" panose="02020603050405020304" pitchFamily="18" charset="0"/>
              </a:rPr>
              <a:t>интернетке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немесе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басқа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қашықтағы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желіге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кіру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үшін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хостпен</a:t>
            </a:r>
            <a:endParaRPr lang="ru-RU" sz="2000" dirty="0">
              <a:latin typeface="Times New Roman" panose="02020603050405020304" pitchFamily="18" charset="0"/>
              <a:cs typeface="Times New Roman" panose="02020603050405020304" pitchFamily="18" charset="0"/>
            </a:endParaRPr>
          </a:p>
          <a:p>
            <a:pPr marL="285750" indent="-285750" algn="l">
              <a:lnSpc>
                <a:spcPct val="100000"/>
              </a:lnSpc>
              <a:buClr>
                <a:schemeClr val="accent5">
                  <a:lumMod val="75000"/>
                </a:schemeClr>
              </a:buClr>
              <a:buFont typeface="Wingdings" panose="05000000000000000000" pitchFamily="2" charset="2"/>
              <a:buChar char="§"/>
            </a:pP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пайдаланылатын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желілік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құрылғыны</a:t>
            </a:r>
            <a:endParaRPr lang="ru-RU" sz="2000" dirty="0">
              <a:latin typeface="Times New Roman" panose="02020603050405020304" pitchFamily="18" charset="0"/>
              <a:cs typeface="Times New Roman" panose="02020603050405020304" pitchFamily="18" charset="0"/>
            </a:endParaRPr>
          </a:p>
          <a:p>
            <a:pPr marL="285750" indent="-285750" algn="l">
              <a:lnSpc>
                <a:spcPct val="100000"/>
              </a:lnSpc>
              <a:buClr>
                <a:schemeClr val="accent5">
                  <a:lumMod val="75000"/>
                </a:schemeClr>
              </a:buClr>
              <a:buFont typeface="Wingdings" panose="05000000000000000000" pitchFamily="2" charset="2"/>
              <a:buChar char="§"/>
            </a:pP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анықтайды</a:t>
            </a:r>
            <a:r>
              <a:rPr lang="ru-RU" sz="2000" dirty="0">
                <a:latin typeface="Times New Roman" panose="02020603050405020304" pitchFamily="18" charset="0"/>
                <a:cs typeface="Times New Roman" panose="02020603050405020304" pitchFamily="18" charset="0"/>
              </a:rPr>
              <a:t>.</a:t>
            </a:r>
          </a:p>
          <a:p>
            <a:pPr marL="285750" indent="-285750" algn="l">
              <a:lnSpc>
                <a:spcPct val="100000"/>
              </a:lnSpc>
              <a:buClr>
                <a:schemeClr val="accent5">
                  <a:lumMod val="75000"/>
                </a:schemeClr>
              </a:buClr>
              <a:buFont typeface="Wingdings" panose="05000000000000000000" pitchFamily="2" charset="2"/>
              <a:buChar char="§"/>
            </a:pPr>
            <a:endParaRPr lang="ru-RU" sz="2000" dirty="0">
              <a:latin typeface="Times New Roman" panose="02020603050405020304" pitchFamily="18" charset="0"/>
              <a:cs typeface="Times New Roman" panose="02020603050405020304" pitchFamily="18" charset="0"/>
            </a:endParaRPr>
          </a:p>
          <a:p>
            <a:pPr marL="285750" indent="-285750" algn="l">
              <a:lnSpc>
                <a:spcPct val="100000"/>
              </a:lnSpc>
              <a:buClr>
                <a:schemeClr val="accent5">
                  <a:lumMod val="75000"/>
                </a:schemeClr>
              </a:buClr>
              <a:buFont typeface="Wingdings" panose="05000000000000000000" pitchFamily="2" charset="2"/>
              <a:buChar char="§"/>
            </a:pP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IP </a:t>
            </a:r>
            <a:r>
              <a:rPr lang="ru-RU" sz="2000" dirty="0" err="1">
                <a:latin typeface="Times New Roman" panose="02020603050405020304" pitchFamily="18" charset="0"/>
                <a:cs typeface="Times New Roman" panose="02020603050405020304" pitchFamily="18" charset="0"/>
              </a:rPr>
              <a:t>мекенжайы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қолмен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орнатылуы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немесе</a:t>
            </a:r>
            <a:endParaRPr lang="ru-RU" sz="2000" dirty="0">
              <a:latin typeface="Times New Roman" panose="02020603050405020304" pitchFamily="18" charset="0"/>
              <a:cs typeface="Times New Roman" panose="02020603050405020304" pitchFamily="18" charset="0"/>
            </a:endParaRPr>
          </a:p>
          <a:p>
            <a:pPr marL="285750" indent="-285750" algn="l">
              <a:lnSpc>
                <a:spcPct val="100000"/>
              </a:lnSpc>
              <a:buClr>
                <a:schemeClr val="accent5">
                  <a:lumMod val="75000"/>
                </a:schemeClr>
              </a:buClr>
              <a:buFont typeface="Wingdings" panose="05000000000000000000" pitchFamily="2" charset="2"/>
              <a:buChar char="§"/>
            </a:pP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басқа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құрылғымен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автоматты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түрде</a:t>
            </a:r>
            <a:endParaRPr lang="ru-RU" sz="2000" dirty="0">
              <a:latin typeface="Times New Roman" panose="02020603050405020304" pitchFamily="18" charset="0"/>
              <a:cs typeface="Times New Roman" panose="02020603050405020304" pitchFamily="18" charset="0"/>
            </a:endParaRPr>
          </a:p>
          <a:p>
            <a:pPr marL="285750" indent="-285750" algn="l">
              <a:lnSpc>
                <a:spcPct val="100000"/>
              </a:lnSpc>
              <a:buClr>
                <a:schemeClr val="accent5">
                  <a:lumMod val="75000"/>
                </a:schemeClr>
              </a:buClr>
              <a:buFont typeface="Wingdings" panose="05000000000000000000" pitchFamily="2" charset="2"/>
              <a:buChar char="§"/>
            </a:pP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тағайындалуы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мүмкін</a:t>
            </a:r>
            <a:r>
              <a:rPr lang="ru-RU" sz="2000" dirty="0">
                <a:latin typeface="Times New Roman" panose="02020603050405020304" pitchFamily="18" charset="0"/>
                <a:cs typeface="Times New Roman" panose="02020603050405020304" pitchFamily="18" charset="0"/>
              </a:rPr>
              <a:t>.</a:t>
            </a:r>
          </a:p>
          <a:p>
            <a:pPr marL="285750" indent="-285750" algn="l">
              <a:lnSpc>
                <a:spcPct val="100000"/>
              </a:lnSpc>
              <a:buClr>
                <a:schemeClr val="accent5">
                  <a:lumMod val="75000"/>
                </a:schemeClr>
              </a:buClr>
              <a:buFont typeface="Wingdings" panose="05000000000000000000" pitchFamily="2" charset="2"/>
              <a:buChar char="§"/>
            </a:pPr>
            <a:endParaRPr lang="ru-RU" sz="2000" dirty="0">
              <a:latin typeface="Times New Roman" panose="02020603050405020304" pitchFamily="18" charset="0"/>
              <a:cs typeface="Times New Roman" panose="02020603050405020304" pitchFamily="18" charset="0"/>
            </a:endParaRPr>
          </a:p>
          <a:p>
            <a:pPr algn="l">
              <a:lnSpc>
                <a:spcPct val="100000"/>
              </a:lnSpc>
            </a:pPr>
            <a:endParaRPr lang="ru-RU" sz="2000" dirty="0">
              <a:latin typeface="Times New Roman" panose="02020603050405020304" pitchFamily="18" charset="0"/>
              <a:cs typeface="Times New Roman" panose="02020603050405020304" pitchFamily="18" charset="0"/>
            </a:endParaRPr>
          </a:p>
          <a:p>
            <a:pPr algn="l">
              <a:lnSpc>
                <a:spcPct val="100000"/>
              </a:lnSpc>
            </a:pPr>
            <a:endParaRPr lang="ru-RU" sz="1600" dirty="0"/>
          </a:p>
          <a:p>
            <a:pPr algn="l">
              <a:lnSpc>
                <a:spcPct val="100000"/>
              </a:lnSpc>
            </a:pPr>
            <a:endParaRPr lang="ru-RU" sz="2000" dirty="0"/>
          </a:p>
        </p:txBody>
      </p:sp>
    </p:spTree>
    <p:extLst>
      <p:ext uri="{BB962C8B-B14F-4D97-AF65-F5344CB8AC3E}">
        <p14:creationId xmlns:p14="http://schemas.microsoft.com/office/powerpoint/2010/main" val="3261398576"/>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defTabSz="812800" eaLnBrk="1" hangingPunct="1"/>
            <a:r>
              <a:rPr lang="kk-KZ" altLang="ru-RU" sz="3200" dirty="0">
                <a:solidFill>
                  <a:schemeClr val="tx1"/>
                </a:solidFill>
                <a:latin typeface="Arial" pitchFamily="34" charset="0"/>
                <a:ea typeface="MS PGothic" pitchFamily="34" charset="-128"/>
              </a:rPr>
              <a:t>Желі типтері</a:t>
            </a:r>
            <a:endParaRPr lang="ru-RU" altLang="ru-RU" sz="3200" b="1" dirty="0">
              <a:solidFill>
                <a:schemeClr val="tx1"/>
              </a:solidFill>
              <a:latin typeface="Arial" pitchFamily="34" charset="0"/>
              <a:ea typeface="MS PGothic" pitchFamily="34" charset="-128"/>
            </a:endParaRPr>
          </a:p>
        </p:txBody>
      </p:sp>
      <p:sp>
        <p:nvSpPr>
          <p:cNvPr id="2" name="Content Placeholder 1"/>
          <p:cNvSpPr>
            <a:spLocks noGrp="1"/>
          </p:cNvSpPr>
          <p:nvPr>
            <p:ph idx="1"/>
          </p:nvPr>
        </p:nvSpPr>
        <p:spPr>
          <a:xfrm>
            <a:off x="457200" y="1417638"/>
            <a:ext cx="7408862" cy="3451225"/>
          </a:xfrm>
        </p:spPr>
        <p:txBody>
          <a:bodyPr>
            <a:noAutofit/>
          </a:bodyPr>
          <a:lstStyle/>
          <a:p>
            <a:pPr marL="0" indent="0" defTabSz="814365">
              <a:spcBef>
                <a:spcPct val="50000"/>
              </a:spcBef>
              <a:buNone/>
              <a:defRPr/>
            </a:pPr>
            <a:r>
              <a:rPr lang="ru-RU" sz="3200" dirty="0" err="1">
                <a:latin typeface="Times New Roman" panose="02020603050405020304" pitchFamily="18" charset="0"/>
                <a:cs typeface="Times New Roman" panose="02020603050405020304" pitchFamily="18" charset="0"/>
              </a:rPr>
              <a:t>Желілік</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инфрақұрылымдардың</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ең</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көп</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таралған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екі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түрі</a:t>
            </a:r>
            <a:r>
              <a:rPr lang="ru-RU" sz="3200" dirty="0">
                <a:latin typeface="Times New Roman" panose="02020603050405020304" pitchFamily="18" charset="0"/>
                <a:cs typeface="Times New Roman" panose="02020603050405020304" pitchFamily="18" charset="0"/>
              </a:rPr>
              <a:t>: </a:t>
            </a:r>
          </a:p>
          <a:p>
            <a:pPr marL="0" indent="0" defTabSz="814365">
              <a:spcBef>
                <a:spcPct val="50000"/>
              </a:spcBef>
              <a:buNone/>
              <a:defRPr/>
            </a:pPr>
            <a:r>
              <a:rPr lang="ru-RU" sz="3200" dirty="0" err="1">
                <a:latin typeface="Times New Roman" panose="02020603050405020304" pitchFamily="18" charset="0"/>
                <a:cs typeface="Times New Roman" panose="02020603050405020304" pitchFamily="18" charset="0"/>
              </a:rPr>
              <a:t>жергілікті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желі</a:t>
            </a:r>
            <a:r>
              <a:rPr lang="ru-RU"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LAN); </a:t>
            </a:r>
            <a:endParaRPr lang="kk-KZ" sz="3200" dirty="0">
              <a:latin typeface="Times New Roman" panose="02020603050405020304" pitchFamily="18" charset="0"/>
              <a:cs typeface="Times New Roman" panose="02020603050405020304" pitchFamily="18" charset="0"/>
            </a:endParaRPr>
          </a:p>
          <a:p>
            <a:pPr marL="0" indent="0" defTabSz="814365">
              <a:spcBef>
                <a:spcPct val="50000"/>
              </a:spcBef>
              <a:buNone/>
              <a:defRPr/>
            </a:pPr>
            <a:r>
              <a:rPr lang="ru-RU" sz="3200" dirty="0" err="1">
                <a:latin typeface="Times New Roman" panose="02020603050405020304" pitchFamily="18" charset="0"/>
                <a:cs typeface="Times New Roman" panose="02020603050405020304" pitchFamily="18" charset="0"/>
              </a:rPr>
              <a:t>жаһандық</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желі</a:t>
            </a:r>
            <a:r>
              <a:rPr lang="ru-RU"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WAN). </a:t>
            </a:r>
            <a:endParaRPr lang="kk-KZ" sz="3200" dirty="0">
              <a:latin typeface="Times New Roman" panose="02020603050405020304" pitchFamily="18" charset="0"/>
              <a:cs typeface="Times New Roman" panose="02020603050405020304" pitchFamily="18" charset="0"/>
            </a:endParaRPr>
          </a:p>
          <a:p>
            <a:pPr marL="0" indent="0" defTabSz="814365">
              <a:spcBef>
                <a:spcPct val="50000"/>
              </a:spcBef>
              <a:buNone/>
              <a:defRPr/>
            </a:pPr>
            <a:r>
              <a:rPr lang="ru-RU" sz="3200" dirty="0" err="1">
                <a:latin typeface="Times New Roman" panose="02020603050405020304" pitchFamily="18" charset="0"/>
                <a:cs typeface="Times New Roman" panose="02020603050405020304" pitchFamily="18" charset="0"/>
              </a:rPr>
              <a:t>Желілердің</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басқа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түрлері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муниципалитеттің</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желісі</a:t>
            </a:r>
            <a:r>
              <a:rPr lang="ru-RU"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MAN); </a:t>
            </a:r>
            <a:r>
              <a:rPr lang="ru-RU" sz="3200" dirty="0" err="1">
                <a:latin typeface="Times New Roman" panose="02020603050405020304" pitchFamily="18" charset="0"/>
                <a:cs typeface="Times New Roman" panose="02020603050405020304" pitchFamily="18" charset="0"/>
              </a:rPr>
              <a:t>сымсыз</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желі</a:t>
            </a:r>
            <a:r>
              <a:rPr lang="ru-RU"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LAN (WLAN); </a:t>
            </a:r>
            <a:endParaRPr lang="kk-KZ" sz="3200" dirty="0">
              <a:latin typeface="Times New Roman" panose="02020603050405020304" pitchFamily="18" charset="0"/>
              <a:cs typeface="Times New Roman" panose="02020603050405020304" pitchFamily="18" charset="0"/>
            </a:endParaRPr>
          </a:p>
          <a:p>
            <a:pPr marL="0" indent="0" defTabSz="814365">
              <a:spcBef>
                <a:spcPct val="50000"/>
              </a:spcBef>
              <a:buNone/>
              <a:defRPr/>
            </a:pPr>
            <a:r>
              <a:rPr lang="ru-RU" sz="3200" dirty="0" err="1">
                <a:latin typeface="Times New Roman" panose="02020603050405020304" pitchFamily="18" charset="0"/>
                <a:cs typeface="Times New Roman" panose="02020603050405020304" pitchFamily="18" charset="0"/>
              </a:rPr>
              <a:t>деректерді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сақтау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желісі</a:t>
            </a:r>
            <a:r>
              <a:rPr lang="ru-RU"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SAN).</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2039411"/>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defTabSz="812800"/>
            <a:r>
              <a:rPr lang="ru-RU" b="0" dirty="0" err="1">
                <a:effectLst/>
              </a:rPr>
              <a:t>Жергілікті</a:t>
            </a:r>
            <a:r>
              <a:rPr lang="ru-RU" b="0" dirty="0">
                <a:effectLst/>
              </a:rPr>
              <a:t> </a:t>
            </a:r>
            <a:r>
              <a:rPr lang="ru-RU" b="0" dirty="0" err="1">
                <a:effectLst/>
              </a:rPr>
              <a:t>желілер</a:t>
            </a:r>
            <a:r>
              <a:rPr lang="ru-RU" b="0" dirty="0">
                <a:effectLst/>
              </a:rPr>
              <a:t> (</a:t>
            </a:r>
            <a:r>
              <a:rPr lang="en-US" b="0" dirty="0">
                <a:effectLst/>
              </a:rPr>
              <a:t>LAN)</a:t>
            </a:r>
            <a:endParaRPr lang="ru-RU" altLang="ru-RU" sz="3200" b="1" dirty="0">
              <a:solidFill>
                <a:schemeClr val="tx1"/>
              </a:solidFill>
              <a:latin typeface="Arial" pitchFamily="34" charset="0"/>
              <a:ea typeface="MS PGothic" pitchFamily="34" charset="-128"/>
            </a:endParaRPr>
          </a:p>
        </p:txBody>
      </p:sp>
      <p:pic>
        <p:nvPicPr>
          <p:cNvPr id="14339"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76375" y="1341438"/>
            <a:ext cx="6696075"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1794337"/>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81013" y="312738"/>
            <a:ext cx="8229600" cy="1252537"/>
          </a:xfrm>
        </p:spPr>
        <p:txBody>
          <a:bodyPr/>
          <a:lstStyle/>
          <a:p>
            <a:pPr defTabSz="812800"/>
            <a:r>
              <a:rPr lang="ru-RU" b="0" dirty="0" err="1">
                <a:effectLst/>
              </a:rPr>
              <a:t>Жаһандық</a:t>
            </a:r>
            <a:r>
              <a:rPr lang="ru-RU" b="0" dirty="0">
                <a:effectLst/>
              </a:rPr>
              <a:t> </a:t>
            </a:r>
            <a:r>
              <a:rPr lang="ru-RU" b="0" dirty="0" err="1">
                <a:effectLst/>
              </a:rPr>
              <a:t>желілер</a:t>
            </a:r>
            <a:r>
              <a:rPr lang="ru-RU" b="0" dirty="0">
                <a:effectLst/>
              </a:rPr>
              <a:t> (</a:t>
            </a:r>
            <a:r>
              <a:rPr lang="en-US" b="0" dirty="0">
                <a:effectLst/>
              </a:rPr>
              <a:t>WAN)</a:t>
            </a:r>
            <a:endParaRPr lang="ru-RU" altLang="ru-RU" sz="3200" b="1" dirty="0">
              <a:solidFill>
                <a:schemeClr val="tx1"/>
              </a:solidFill>
              <a:latin typeface="Arial" pitchFamily="34" charset="0"/>
              <a:ea typeface="MS PGothic" pitchFamily="34" charset="-128"/>
            </a:endParaRPr>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b="93059"/>
          <a:stretch>
            <a:fillRect/>
          </a:stretch>
        </p:blipFill>
        <p:spPr bwMode="auto">
          <a:xfrm>
            <a:off x="365125" y="1484312"/>
            <a:ext cx="823595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t="22803" b="31039"/>
          <a:stretch>
            <a:fillRect/>
          </a:stretch>
        </p:blipFill>
        <p:spPr bwMode="auto">
          <a:xfrm>
            <a:off x="327025" y="2105025"/>
            <a:ext cx="8680450" cy="326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2"/>
          <p:cNvPicPr>
            <a:picLocks noChangeAspect="1" noChangeArrowheads="1"/>
          </p:cNvPicPr>
          <p:nvPr/>
        </p:nvPicPr>
        <p:blipFill>
          <a:blip r:embed="rId3">
            <a:extLst>
              <a:ext uri="{28A0092B-C50C-407E-A947-70E740481C1C}">
                <a14:useLocalDpi xmlns:a14="http://schemas.microsoft.com/office/drawing/2010/main" val="0"/>
              </a:ext>
            </a:extLst>
          </a:blip>
          <a:srcRect t="87498" b="-2797"/>
          <a:stretch>
            <a:fillRect/>
          </a:stretch>
        </p:blipFill>
        <p:spPr bwMode="auto">
          <a:xfrm>
            <a:off x="858838" y="5589588"/>
            <a:ext cx="7616825"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4566569"/>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27831" y="227137"/>
            <a:ext cx="8229600" cy="1143000"/>
          </a:xfrm>
        </p:spPr>
        <p:txBody>
          <a:bodyPr/>
          <a:lstStyle/>
          <a:p>
            <a:pPr defTabSz="812800" eaLnBrk="1" hangingPunct="1"/>
            <a:r>
              <a:rPr lang="kk-KZ" altLang="ru-RU" sz="3200" b="1" dirty="0">
                <a:solidFill>
                  <a:schemeClr val="tx1"/>
                </a:solidFill>
                <a:latin typeface="Arial" pitchFamily="34" charset="0"/>
                <a:ea typeface="MS PGothic" pitchFamily="34" charset="-128"/>
              </a:rPr>
              <a:t>Интернет желі</a:t>
            </a:r>
            <a:endParaRPr lang="ru-RU" altLang="ru-RU" sz="3200" b="1" dirty="0">
              <a:solidFill>
                <a:schemeClr val="tx1"/>
              </a:solidFill>
              <a:latin typeface="Arial" pitchFamily="34" charset="0"/>
              <a:ea typeface="MS PGothic" pitchFamily="34" charset="-128"/>
            </a:endParaRPr>
          </a:p>
        </p:txBody>
      </p:sp>
      <p:pic>
        <p:nvPicPr>
          <p:cNvPr id="1843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0" y="1592263"/>
            <a:ext cx="6037263" cy="526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330141"/>
      </p:ext>
    </p:extLst>
  </p:cSld>
  <p:clrMapOvr>
    <a:masterClrMapping/>
  </p:clrMapOvr>
  <p:transition spd="med">
    <p:wipe dir="r"/>
  </p:transition>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structor_Supplemental_Material_Template.pptx" id="{3198E07C-115F-418B-A9A8-BF9053302A35}" vid="{198B02FE-59AF-4313-B2FA-B9A3F3C1E378}"/>
    </a:ext>
  </a:extLst>
</a:theme>
</file>

<file path=ppt/theme/theme2.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Instructor_Supplemental_Material_Template</Template>
  <TotalTime>13260</TotalTime>
  <Pages>28</Pages>
  <Words>2148</Words>
  <Application>Microsoft Office PowerPoint</Application>
  <PresentationFormat>Экран (4:3)</PresentationFormat>
  <Paragraphs>240</Paragraphs>
  <Slides>32</Slides>
  <Notes>32</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2</vt:i4>
      </vt:variant>
      <vt:variant>
        <vt:lpstr>Заголовки слайдов</vt:lpstr>
      </vt:variant>
      <vt:variant>
        <vt:i4>32</vt:i4>
      </vt:variant>
    </vt:vector>
  </HeadingPairs>
  <TitlesOfParts>
    <vt:vector size="45" baseType="lpstr">
      <vt:lpstr>MS PGothic</vt:lpstr>
      <vt:lpstr>MS PGothic</vt:lpstr>
      <vt:lpstr>Arial</vt:lpstr>
      <vt:lpstr>Candara</vt:lpstr>
      <vt:lpstr>Courier New</vt:lpstr>
      <vt:lpstr>Lucida Sans Unicode</vt:lpstr>
      <vt:lpstr>Times New Roman</vt:lpstr>
      <vt:lpstr>Verdana</vt:lpstr>
      <vt:lpstr>Wingdings</vt:lpstr>
      <vt:lpstr>Wingdings 2</vt:lpstr>
      <vt:lpstr>Wingdings 3</vt:lpstr>
      <vt:lpstr>PPT-TMPLT-WHT_C</vt:lpstr>
      <vt:lpstr>Открытая</vt:lpstr>
      <vt:lpstr>2-лекция Біздің күнделікті өміріміздегі желілер</vt:lpstr>
      <vt:lpstr>Бөлімдер мен мақсаттар</vt:lpstr>
      <vt:lpstr>1. Желіге қосылу </vt:lpstr>
      <vt:lpstr>   Желіге қосылу Желі әр жерде</vt:lpstr>
      <vt:lpstr>Желіге қосылу Жергілікті желілік қосылымдар</vt:lpstr>
      <vt:lpstr>Желі типтері</vt:lpstr>
      <vt:lpstr>Жергілікті желілер (LAN)</vt:lpstr>
      <vt:lpstr>Жаһандық желілер (WAN)</vt:lpstr>
      <vt:lpstr>Интернет желі</vt:lpstr>
      <vt:lpstr>Интранет және Экстранет</vt:lpstr>
      <vt:lpstr>2. Желі бойынша басқа ұсыныстар</vt:lpstr>
      <vt:lpstr>Желі бойынша басқа ұсыныстар Барлық процестерді қадағалау</vt:lpstr>
      <vt:lpstr>Желі бойынша басқа ұсыныстар Барлық процестерді қадағалау</vt:lpstr>
      <vt:lpstr>3. Кабельдер және деректер ортасы</vt:lpstr>
      <vt:lpstr> Кабель желісі және деректерді берудің желілік ортасы  Желілік деректер ортасының түрлері</vt:lpstr>
      <vt:lpstr>Кабель желісі және деректерді берудің желілік ортасы. Ethernet кабельдік желісі</vt:lpstr>
      <vt:lpstr>Кабель желісі және деректерді берудің желілік ортасы Кабельді жүйенің басқа түрлері</vt:lpstr>
      <vt:lpstr>Кабель желісі және деректерді берудің желілік ортасы Түс маңызды ма?</vt:lpstr>
      <vt:lpstr>Ақпаратты беру ортасы</vt:lpstr>
      <vt:lpstr>Өткізу жолағы</vt:lpstr>
      <vt:lpstr> Деректер беру ортасы  мыс кабельдер</vt:lpstr>
      <vt:lpstr>мыс кабельдер Мыс кабельдерінің сипаттамалары</vt:lpstr>
      <vt:lpstr>мыс кабельдер мыс кабельдер</vt:lpstr>
      <vt:lpstr> мыс кабельдер Кабель негізінде экрандалмаған  өрілген жұп (UTP)</vt:lpstr>
      <vt:lpstr> мыс кабельдер Кабель негізінде экранды  тең (STP)</vt:lpstr>
      <vt:lpstr> мыс кабельдер Коаксиалды кабель</vt:lpstr>
      <vt:lpstr>UTP-кабельдері UTP қосқыштары</vt:lpstr>
      <vt:lpstr>Оптикалық талшықты кабельдер. Оптикалық талшықты кабельдердің қасиеттері</vt:lpstr>
      <vt:lpstr> Оптикалық талшықты кабельдер. Оптикалық талшықты кабель шаруашылығы бар ортаны жобалау</vt:lpstr>
      <vt:lpstr>Оптикалық талшықты кабельдер Оптикалық талшықты кабельдердің түрлері</vt:lpstr>
      <vt:lpstr>Оптикалық талшықты кабельдер Желілік оптоталшықты қосқыштар</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Instructor Materials Chapter 1 What is the Internet of Things?</dc:title>
  <dc:creator>Suk-yi Pennock</dc:creator>
  <cp:lastModifiedBy>Сейтжанова Жанат</cp:lastModifiedBy>
  <cp:revision>142</cp:revision>
  <cp:lastPrinted>1999-01-27T00:54:54Z</cp:lastPrinted>
  <dcterms:created xsi:type="dcterms:W3CDTF">2016-07-19T22:00:40Z</dcterms:created>
  <dcterms:modified xsi:type="dcterms:W3CDTF">2019-02-26T05:38:49Z</dcterms:modified>
</cp:coreProperties>
</file>